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5" r:id="rId1"/>
    <p:sldMasterId id="2147483988" r:id="rId2"/>
  </p:sldMasterIdLst>
  <p:notesMasterIdLst>
    <p:notesMasterId r:id="rId30"/>
  </p:notesMasterIdLst>
  <p:handoutMasterIdLst>
    <p:handoutMasterId r:id="rId31"/>
  </p:handoutMasterIdLst>
  <p:sldIdLst>
    <p:sldId id="431" r:id="rId3"/>
    <p:sldId id="261" r:id="rId4"/>
    <p:sldId id="368" r:id="rId5"/>
    <p:sldId id="438" r:id="rId6"/>
    <p:sldId id="381" r:id="rId7"/>
    <p:sldId id="382" r:id="rId8"/>
    <p:sldId id="383" r:id="rId9"/>
    <p:sldId id="384" r:id="rId10"/>
    <p:sldId id="385" r:id="rId11"/>
    <p:sldId id="439" r:id="rId12"/>
    <p:sldId id="415" r:id="rId13"/>
    <p:sldId id="416" r:id="rId14"/>
    <p:sldId id="417" r:id="rId15"/>
    <p:sldId id="422" r:id="rId16"/>
    <p:sldId id="423" r:id="rId17"/>
    <p:sldId id="406" r:id="rId18"/>
    <p:sldId id="424" r:id="rId19"/>
    <p:sldId id="409" r:id="rId20"/>
    <p:sldId id="392" r:id="rId21"/>
    <p:sldId id="349" r:id="rId22"/>
    <p:sldId id="428" r:id="rId23"/>
    <p:sldId id="429" r:id="rId24"/>
    <p:sldId id="440" r:id="rId25"/>
    <p:sldId id="441" r:id="rId26"/>
    <p:sldId id="427" r:id="rId27"/>
    <p:sldId id="436" r:id="rId28"/>
    <p:sldId id="430" r:id="rId29"/>
  </p:sldIdLst>
  <p:sldSz cx="9144000" cy="6858000" type="screen4x3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F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75" autoAdjust="0"/>
    <p:restoredTop sz="93478" autoAdjust="0"/>
  </p:normalViewPr>
  <p:slideViewPr>
    <p:cSldViewPr>
      <p:cViewPr>
        <p:scale>
          <a:sx n="93" d="100"/>
          <a:sy n="93" d="100"/>
        </p:scale>
        <p:origin x="-100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886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4" d="100"/>
          <a:sy n="94" d="100"/>
        </p:scale>
        <p:origin x="-1344" y="-96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954689911160809"/>
          <c:y val="0.33059625329422776"/>
          <c:w val="0.40207313722037141"/>
          <c:h val="0.5683161125595606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explosion val="1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6"/>
            <c:bubble3D val="0"/>
            <c:explosion val="11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7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8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8.6002416379264354E-2"/>
                  <c:y val="9.120971791395085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2095186286166542E-3"/>
                  <c:y val="-1.1544076986624847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4356865989395008E-2"/>
                  <c:y val="-0.182370648359684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7.2075238578256928E-2"/>
                  <c:y val="8.829260524564919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3.8976603464287185E-3"/>
                  <c:y val="6.238903642517045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6.3196302679639016E-3"/>
                  <c:y val="-8.2835623853434075E-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8024278765723819E-2"/>
                  <c:y val="2.52138445778999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Sheet1!$B$1:$H$1</c:f>
              <c:strCache>
                <c:ptCount val="7"/>
                <c:pt idx="0">
                  <c:v>НДФЛ</c:v>
                </c:pt>
                <c:pt idx="1">
                  <c:v>ЕСХН</c:v>
                </c:pt>
                <c:pt idx="2">
                  <c:v>Земельный налог</c:v>
                </c:pt>
                <c:pt idx="3">
                  <c:v>Налог на имущество физ.лиц</c:v>
                </c:pt>
                <c:pt idx="4">
                  <c:v>Акцизы на нефтепродукты</c:v>
                </c:pt>
                <c:pt idx="5">
                  <c:v>Доходы от платных услуг</c:v>
                </c:pt>
                <c:pt idx="6">
                  <c:v>Безвозмездные поступления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12</c:v>
                </c:pt>
                <c:pt idx="1">
                  <c:v>24</c:v>
                </c:pt>
                <c:pt idx="2">
                  <c:v>37</c:v>
                </c:pt>
                <c:pt idx="3">
                  <c:v>5</c:v>
                </c:pt>
                <c:pt idx="4">
                  <c:v>5</c:v>
                </c:pt>
                <c:pt idx="5">
                  <c:v>1</c:v>
                </c:pt>
                <c:pt idx="6">
                  <c:v>16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10"/>
      </c:pieChart>
      <c:spPr>
        <a:noFill/>
        <a:ln>
          <a:noFill/>
        </a:ln>
        <a:effectLst/>
      </c:spPr>
    </c:plotArea>
    <c:legend>
      <c:legendPos val="t"/>
      <c:legendEntry>
        <c:idx val="5"/>
        <c:delete val="1"/>
      </c:legendEntry>
      <c:layout>
        <c:manualLayout>
          <c:xMode val="edge"/>
          <c:yMode val="edge"/>
          <c:x val="0.11468783532549111"/>
          <c:y val="5.2360634903619842E-2"/>
          <c:w val="0.73796942226513251"/>
          <c:h val="0.196736152733635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772863539100894E-2"/>
          <c:y val="4.4967196960925626E-3"/>
          <c:w val="0.66099462318695534"/>
          <c:h val="0.99035924125259378"/>
        </c:manualLayout>
      </c:layout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-0.1909315857406991"/>
                  <c:y val="-6.0580728334043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9784477424821439E-3"/>
                  <c:y val="-0.114910662218100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3961786540429563E-2"/>
                      <c:h val="4.5169549347249795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4.8409680834360917E-2"/>
                  <c:y val="-1.6292170144458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0093368126215373E-2"/>
                  <c:y val="-0.195091954377060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8.0298214380877281E-2"/>
                  <c:y val="-0.100303581690348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"/>
                  <c:y val="-0.120499695320685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9.9182972442989625E-2"/>
                  <c:y val="3.07310072899969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3.8084521774003378E-2"/>
                  <c:y val="7.1794909925747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2471008730893997E-2"/>
                  <c:y val="-2.45397168086160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2.8087439245684537E-3"/>
                  <c:y val="5.47541126396417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2.9050835490271511E-2"/>
                  <c:y val="-9.5485622247502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4.3740204256460025E-2"/>
                  <c:y val="-6.26082514343598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9.3298517795543379E-2"/>
                  <c:y val="-4.9918739892445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'Лист2 (3)'!$A$5:$A$14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 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Физическая культура и спорт</c:v>
                </c:pt>
                <c:pt idx="8">
                  <c:v>Средства массовой информации</c:v>
                </c:pt>
                <c:pt idx="9">
                  <c:v>Социальная политика</c:v>
                </c:pt>
              </c:strCache>
            </c:strRef>
          </c:cat>
          <c:val>
            <c:numRef>
              <c:f>'Лист2 (3)'!$C$5:$C$14</c:f>
              <c:numCache>
                <c:formatCode>0.0</c:formatCode>
                <c:ptCount val="10"/>
                <c:pt idx="0">
                  <c:v>48.07140421662784</c:v>
                </c:pt>
                <c:pt idx="1">
                  <c:v>1.4391657668920839</c:v>
                </c:pt>
                <c:pt idx="2">
                  <c:v>2.3441495709495941</c:v>
                </c:pt>
                <c:pt idx="3">
                  <c:v>4.8118997556401668</c:v>
                </c:pt>
                <c:pt idx="4">
                  <c:v>4.9724384838324722</c:v>
                </c:pt>
                <c:pt idx="5">
                  <c:v>3.5517417741660513E-2</c:v>
                </c:pt>
                <c:pt idx="6">
                  <c:v>35.505341819628349</c:v>
                </c:pt>
                <c:pt idx="7">
                  <c:v>0.35517417741660512</c:v>
                </c:pt>
                <c:pt idx="8">
                  <c:v>1.7758708870830258</c:v>
                </c:pt>
                <c:pt idx="9">
                  <c:v>1.4333633797821879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ln>
          <a:solidFill>
            <a:schemeClr val="accent1">
              <a:alpha val="94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67286911662028515"/>
          <c:y val="4.4967196960925626E-3"/>
          <c:w val="0.32412089657622983"/>
          <c:h val="0.9558630266692294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4303313" cy="340265"/>
          </a:xfrm>
          <a:prstGeom prst="rect">
            <a:avLst/>
          </a:prstGeom>
        </p:spPr>
        <p:txBody>
          <a:bodyPr vert="horz" lIns="91531" tIns="45766" rIns="91531" bIns="4576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600" y="2"/>
            <a:ext cx="4303313" cy="340265"/>
          </a:xfrm>
          <a:prstGeom prst="rect">
            <a:avLst/>
          </a:prstGeom>
        </p:spPr>
        <p:txBody>
          <a:bodyPr vert="horz" lIns="91531" tIns="45766" rIns="91531" bIns="45766" rtlCol="0"/>
          <a:lstStyle>
            <a:lvl1pPr algn="r">
              <a:defRPr sz="1200"/>
            </a:lvl1pPr>
          </a:lstStyle>
          <a:p>
            <a:fld id="{26ADC316-F5C4-491F-B8D4-8B85CB0FB2F9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6456324"/>
            <a:ext cx="4303313" cy="340264"/>
          </a:xfrm>
          <a:prstGeom prst="rect">
            <a:avLst/>
          </a:prstGeom>
        </p:spPr>
        <p:txBody>
          <a:bodyPr vert="horz" lIns="91531" tIns="45766" rIns="91531" bIns="4576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600" y="6456324"/>
            <a:ext cx="4303313" cy="340264"/>
          </a:xfrm>
          <a:prstGeom prst="rect">
            <a:avLst/>
          </a:prstGeom>
        </p:spPr>
        <p:txBody>
          <a:bodyPr vert="horz" lIns="91531" tIns="45766" rIns="91531" bIns="45766" rtlCol="0" anchor="b"/>
          <a:lstStyle>
            <a:lvl1pPr algn="r">
              <a:defRPr sz="1200"/>
            </a:lvl1pPr>
          </a:lstStyle>
          <a:p>
            <a:fld id="{B7D4DE5E-BDE9-4EE5-8BE3-CAE188E98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6560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4303313" cy="340265"/>
          </a:xfrm>
          <a:prstGeom prst="rect">
            <a:avLst/>
          </a:prstGeom>
        </p:spPr>
        <p:txBody>
          <a:bodyPr vert="horz" lIns="91531" tIns="45766" rIns="91531" bIns="4576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600" y="2"/>
            <a:ext cx="4303313" cy="340265"/>
          </a:xfrm>
          <a:prstGeom prst="rect">
            <a:avLst/>
          </a:prstGeom>
        </p:spPr>
        <p:txBody>
          <a:bodyPr vert="horz" lIns="91531" tIns="45766" rIns="91531" bIns="45766" rtlCol="0"/>
          <a:lstStyle>
            <a:lvl1pPr algn="r">
              <a:defRPr sz="1200"/>
            </a:lvl1pPr>
          </a:lstStyle>
          <a:p>
            <a:fld id="{D1A63657-93DF-4149-B4A5-26A733B3E75A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51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31" tIns="45766" rIns="91531" bIns="4576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361" y="3228713"/>
            <a:ext cx="7943508" cy="3059117"/>
          </a:xfrm>
          <a:prstGeom prst="rect">
            <a:avLst/>
          </a:prstGeom>
        </p:spPr>
        <p:txBody>
          <a:bodyPr vert="horz" lIns="91531" tIns="45766" rIns="91531" bIns="4576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6456324"/>
            <a:ext cx="4303313" cy="340264"/>
          </a:xfrm>
          <a:prstGeom prst="rect">
            <a:avLst/>
          </a:prstGeom>
        </p:spPr>
        <p:txBody>
          <a:bodyPr vert="horz" lIns="91531" tIns="45766" rIns="91531" bIns="4576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600" y="6456324"/>
            <a:ext cx="4303313" cy="340264"/>
          </a:xfrm>
          <a:prstGeom prst="rect">
            <a:avLst/>
          </a:prstGeom>
        </p:spPr>
        <p:txBody>
          <a:bodyPr vert="horz" lIns="91531" tIns="45766" rIns="91531" bIns="45766" rtlCol="0" anchor="b"/>
          <a:lstStyle>
            <a:lvl1pPr algn="r">
              <a:defRPr sz="1200"/>
            </a:lvl1pPr>
          </a:lstStyle>
          <a:p>
            <a:fld id="{FB0B3EBD-AA3B-43EA-A135-D4A4F38084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6738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B3EBD-AA3B-43EA-A135-D4A4F38084F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388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B3EBD-AA3B-43EA-A135-D4A4F38084F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84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B3EBD-AA3B-43EA-A135-D4A4F38084F1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078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B3EBD-AA3B-43EA-A135-D4A4F38084F1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224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B3EBD-AA3B-43EA-A135-D4A4F38084F1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1474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B3EBD-AA3B-43EA-A135-D4A4F38084F1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734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B3EBD-AA3B-43EA-A135-D4A4F38084F1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620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057C0-ADA9-4845-81CE-30DC0E72C0B6}" type="datetime1">
              <a:rPr lang="ru-RU" smtClean="0"/>
              <a:t>23.04.2019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14982-648E-4F56-BC36-6D1FCED7F2E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E4425-6B6B-4098-B19C-7656DAF0336A}" type="datetime1">
              <a:rPr lang="ru-RU" smtClean="0"/>
              <a:t>23.04.2019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14982-648E-4F56-BC36-6D1FCED7F2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C619B-EE55-46A2-9F30-0D2A47C4702F}" type="datetime1">
              <a:rPr lang="ru-RU" smtClean="0"/>
              <a:t>23.04.2019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14982-648E-4F56-BC36-6D1FCED7F2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94713E-0D53-4FC2-B6E5-3C98E8B7703E}" type="datetime1">
              <a:rPr lang="ru-RU" smtClean="0"/>
              <a:t>23.04.2019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C8180-812F-475D-A35B-F7FF76C6B70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099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548AE-84F9-48B4-BD31-2177965B9E7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CAB53D-0F48-403A-BA53-0DDCF879160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84014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4ACEB-3980-4A0C-BCF7-D63543A3F8F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64AFF8-5CDA-4C16-8900-3AD14D93CB1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5208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B84A4-EE3D-46DC-8FE8-EAF5E9E725B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F96FFC-800D-45F3-A79F-928D3F37A02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21351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6B7A3-24DC-4038-BCB9-AD0CE86F27E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C636B3-A316-4733-A8DC-57A28F30B44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184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F14DF-8D86-4E92-B70D-F5BEC5D8DC9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DE8B72-1510-4367-9209-2C17AE7CF67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25672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779E4-B56E-4719-B5A9-4EBDA233B79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130DD2-80A4-4866-A096-D8AE0AC39D0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309705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51F65-A9B8-432E-A795-7ADF3243228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15D9E7-2A7C-4C46-81A8-CB295E14B49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9141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83585-85E5-4EA0-B5FD-943E97FC7487}" type="datetime1">
              <a:rPr lang="ru-RU" smtClean="0"/>
              <a:t>23.04.2019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14982-648E-4F56-BC36-6D1FCED7F2E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F57B3-1270-47D9-84FA-F2E61EBC6B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7F6BC5-0AE0-4E25-8C7A-BBE5A483855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79855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BF83A-0DC6-4F22-BB1C-BD20BF6601F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2D8AE0-D730-409E-BD32-BBB3DB67AE8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11305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E3125-804E-49B4-B472-435F16A18A2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55A0A8-ADB1-44ED-A157-8C525F6206C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09184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BCDFA-F21A-4045-918A-A3774F5E384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753D2E-E34D-4C23-849D-5CE6E5A6597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3129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5E007-6113-406E-8CE2-53473034F71C}" type="datetime1">
              <a:rPr lang="ru-RU" smtClean="0"/>
              <a:t>23.04.2019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14982-648E-4F56-BC36-6D1FCED7F2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EC556-E429-4FD1-BBC5-E943D411144E}" type="datetime1">
              <a:rPr lang="ru-RU" smtClean="0"/>
              <a:t>23.04.2019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14982-648E-4F56-BC36-6D1FCED7F2E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26BAD-FD8D-4672-95B7-C198BE2754C9}" type="datetime1">
              <a:rPr lang="ru-RU" smtClean="0"/>
              <a:t>23.04.2019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14982-648E-4F56-BC36-6D1FCED7F2E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49CE7-F80C-44C8-8034-D65B71C61287}" type="datetime1">
              <a:rPr lang="ru-RU" smtClean="0"/>
              <a:t>23.04.2019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14982-648E-4F56-BC36-6D1FCED7F2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3E33-B36F-4809-8C5B-2526D9FB7AE5}" type="datetime1">
              <a:rPr lang="ru-RU" smtClean="0"/>
              <a:t>23.04.2019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14982-648E-4F56-BC36-6D1FCED7F2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D6677-4330-4CA4-B355-780859408DEA}" type="datetime1">
              <a:rPr lang="ru-RU" smtClean="0"/>
              <a:t>23.04.2019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14982-648E-4F56-BC36-6D1FCED7F2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C28AA-E0D8-4508-894E-A070790FB7B9}" type="datetime1">
              <a:rPr lang="ru-RU" smtClean="0"/>
              <a:t>23.04.2019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14982-648E-4F56-BC36-6D1FCED7F2E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75000"/>
              </a:schemeClr>
            </a:gs>
            <a:gs pos="36000">
              <a:schemeClr val="accent3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24F47CA-8E10-4C27-873D-B41A625AEA8D}" type="datetime1">
              <a:rPr lang="ru-RU" smtClean="0"/>
              <a:t>23.04.2019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1014982-648E-4F56-BC36-6D1FCED7F2E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  <p:sldLayoutId id="2147483987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151819A-9CB8-4174-920D-CA8E6401221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674AB43-A989-4D2C-B67F-95361C4FA4A7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836912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14982-648E-4F56-BC36-6D1FCED7F2E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17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88640"/>
            <a:ext cx="8458200" cy="1298950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</a:rPr>
              <a:t>Бюджет </a:t>
            </a: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</a:rPr>
              <a:t>Пушкинского сельского </a:t>
            </a: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</a:rPr>
              <a:t>поселения </a:t>
            </a:r>
            <a:r>
              <a:rPr lang="ru-RU" sz="2400" b="1" i="1" dirty="0" err="1" smtClean="0">
                <a:solidFill>
                  <a:schemeClr val="bg2">
                    <a:lumMod val="25000"/>
                  </a:schemeClr>
                </a:solidFill>
              </a:rPr>
              <a:t>Гулькевичского</a:t>
            </a: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</a:rPr>
              <a:t> района </a:t>
            </a: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</a:rPr>
              <a:t>на 2019 год </a:t>
            </a: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</a:rPr>
              <a:t>направлен на выполнение следующих задач:</a:t>
            </a: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214282" y="1428736"/>
            <a:ext cx="8642350" cy="865187"/>
          </a:xfrm>
          <a:prstGeom prst="roundRect">
            <a:avLst>
              <a:gd name="adj" fmla="val 16667"/>
            </a:avLst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dirty="0">
                <a:solidFill>
                  <a:srgbClr val="000000"/>
                </a:solidFill>
              </a:rPr>
              <a:t>обеспечение устойчивости и сбалансированности бюджетной системы в</a:t>
            </a:r>
          </a:p>
          <a:p>
            <a:pPr algn="ctr"/>
            <a:r>
              <a:rPr lang="ru-RU" sz="2000" dirty="0">
                <a:solidFill>
                  <a:srgbClr val="000000"/>
                </a:solidFill>
              </a:rPr>
              <a:t>целях гарантированного исполнения действующих и принимаемых</a:t>
            </a:r>
          </a:p>
          <a:p>
            <a:pPr algn="ctr"/>
            <a:r>
              <a:rPr lang="ru-RU" sz="2000" dirty="0">
                <a:solidFill>
                  <a:srgbClr val="000000"/>
                </a:solidFill>
              </a:rPr>
              <a:t>расходных обязательств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214282" y="2428868"/>
            <a:ext cx="8713787" cy="863600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dirty="0">
                <a:solidFill>
                  <a:srgbClr val="000000"/>
                </a:solidFill>
              </a:rPr>
              <a:t>повышение эффективности бюджетной политики, в том числе за счет</a:t>
            </a:r>
          </a:p>
          <a:p>
            <a:pPr algn="ctr"/>
            <a:r>
              <a:rPr lang="ru-RU" sz="2000" dirty="0">
                <a:solidFill>
                  <a:srgbClr val="000000"/>
                </a:solidFill>
              </a:rPr>
              <a:t>роста эффективности бюджетных расходов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214282" y="3429000"/>
            <a:ext cx="8713788" cy="647700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dirty="0">
                <a:solidFill>
                  <a:srgbClr val="000000"/>
                </a:solidFill>
              </a:rPr>
              <a:t>соответствие финансовых возможностей </a:t>
            </a:r>
            <a:r>
              <a:rPr lang="ru-RU" sz="2000" dirty="0" smtClean="0">
                <a:solidFill>
                  <a:srgbClr val="000000"/>
                </a:solidFill>
              </a:rPr>
              <a:t>Пушкинского</a:t>
            </a:r>
            <a:endParaRPr lang="ru-RU" sz="2000" dirty="0">
              <a:solidFill>
                <a:srgbClr val="000000"/>
              </a:solidFill>
            </a:endParaRPr>
          </a:p>
          <a:p>
            <a:pPr algn="ctr"/>
            <a:r>
              <a:rPr lang="ru-RU" sz="2000" dirty="0">
                <a:solidFill>
                  <a:srgbClr val="000000"/>
                </a:solidFill>
              </a:rPr>
              <a:t> сельского </a:t>
            </a:r>
            <a:r>
              <a:rPr lang="ru-RU" sz="2000" dirty="0" smtClean="0">
                <a:solidFill>
                  <a:srgbClr val="000000"/>
                </a:solidFill>
              </a:rPr>
              <a:t>поселения </a:t>
            </a:r>
            <a:r>
              <a:rPr lang="ru-RU" sz="2000" dirty="0" err="1" smtClean="0">
                <a:solidFill>
                  <a:srgbClr val="000000"/>
                </a:solidFill>
              </a:rPr>
              <a:t>Гулькевичского</a:t>
            </a:r>
            <a:r>
              <a:rPr lang="ru-RU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района </a:t>
            </a:r>
            <a:r>
              <a:rPr lang="ru-RU" sz="2000" dirty="0">
                <a:solidFill>
                  <a:srgbClr val="000000"/>
                </a:solidFill>
              </a:rPr>
              <a:t>ключевым направлениям развития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214282" y="4357694"/>
            <a:ext cx="8713787" cy="647700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dirty="0">
                <a:solidFill>
                  <a:srgbClr val="000000"/>
                </a:solidFill>
              </a:rPr>
              <a:t>повышение роли бюджетной политики для поддержки экономического</a:t>
            </a:r>
          </a:p>
          <a:p>
            <a:pPr algn="ctr"/>
            <a:r>
              <a:rPr lang="ru-RU" sz="2000" dirty="0">
                <a:solidFill>
                  <a:srgbClr val="000000"/>
                </a:solidFill>
              </a:rPr>
              <a:t>роста</a:t>
            </a: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214282" y="5214950"/>
            <a:ext cx="8713788" cy="647700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dirty="0">
                <a:solidFill>
                  <a:srgbClr val="000000"/>
                </a:solidFill>
              </a:rPr>
              <a:t>повышение прозрачности и открытости бюджетного процесса</a:t>
            </a:r>
          </a:p>
        </p:txBody>
      </p:sp>
    </p:spTree>
    <p:extLst>
      <p:ext uri="{BB962C8B-B14F-4D97-AF65-F5344CB8AC3E}">
        <p14:creationId xmlns:p14="http://schemas.microsoft.com/office/powerpoint/2010/main" val="3332744061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14982-648E-4F56-BC36-6D1FCED7F2E4}" type="slidenum">
              <a:rPr lang="ru-RU" smtClean="0"/>
              <a:t>11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35286"/>
            <a:ext cx="8229600" cy="1143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u="sng" dirty="0" smtClean="0">
                <a:solidFill>
                  <a:schemeClr val="bg2">
                    <a:lumMod val="25000"/>
                  </a:schemeClr>
                </a:solidFill>
              </a:rPr>
              <a:t>ПРОГРАММНО-ЦЕЛЕВОЙ МЕТОД ПЛАНИРОВАНИЯ</a:t>
            </a:r>
            <a:endParaRPr lang="ru-RU" sz="2400" u="sng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268760"/>
            <a:ext cx="8229600" cy="510202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 algn="ctr">
              <a:buClr>
                <a:srgbClr val="F14124">
                  <a:lumMod val="75000"/>
                </a:srgbClr>
              </a:buClr>
              <a:buNone/>
            </a:pP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</a:rPr>
              <a:t>На 2019 год бюджет поселения </a:t>
            </a: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</a:rPr>
              <a:t>представлен в программном формате, на основе </a:t>
            </a: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</a:rPr>
              <a:t>10 </a:t>
            </a: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</a:rPr>
              <a:t>муниципальных программ </a:t>
            </a: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</a:rPr>
              <a:t>Пушкинского </a:t>
            </a: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</a:rPr>
              <a:t>сельского поселения  </a:t>
            </a:r>
            <a:r>
              <a:rPr lang="ru-RU" sz="2400" b="1" i="1" dirty="0" err="1" smtClean="0">
                <a:solidFill>
                  <a:schemeClr val="bg2">
                    <a:lumMod val="25000"/>
                  </a:schemeClr>
                </a:solidFill>
              </a:rPr>
              <a:t>Гулькевичского</a:t>
            </a: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</a:rPr>
              <a:t> района</a:t>
            </a:r>
            <a:endParaRPr lang="ru-RU" sz="2400" b="1" i="1" dirty="0">
              <a:solidFill>
                <a:schemeClr val="bg2">
                  <a:lumMod val="25000"/>
                </a:schemeClr>
              </a:solidFill>
            </a:endParaRPr>
          </a:p>
          <a:p>
            <a:pPr marL="0" lvl="0" indent="0" algn="ctr">
              <a:buClr>
                <a:srgbClr val="F14124">
                  <a:lumMod val="75000"/>
                </a:srgbClr>
              </a:buClr>
              <a:buNone/>
            </a:pPr>
            <a:endParaRPr lang="ru-RU" sz="1000" b="1" i="1" dirty="0">
              <a:solidFill>
                <a:schemeClr val="bg2">
                  <a:lumMod val="25000"/>
                </a:schemeClr>
              </a:solidFill>
            </a:endParaRPr>
          </a:p>
          <a:p>
            <a:pPr marL="0" lvl="0" indent="-540000" algn="just">
              <a:buClr>
                <a:srgbClr val="F14124">
                  <a:lumMod val="75000"/>
                </a:srgbClr>
              </a:buClr>
              <a:buNone/>
            </a:pP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</a:rPr>
              <a:t>             Муниципальная </a:t>
            </a: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</a:rPr>
              <a:t>программа - это документом стратегического планирования, </a:t>
            </a: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</a:rPr>
              <a:t>содержащий </a:t>
            </a: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</a:rPr>
              <a:t>комплекс планируемых мероприятий, взаимоувязанных по задачам, срокам осуществления, исполнителям и ресурсам и обеспечивающих наиболее эффективное достижение целей и решение задач социально-экономического </a:t>
            </a: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</a:rPr>
              <a:t>развития </a:t>
            </a: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</a:rPr>
              <a:t>Пушкинского </a:t>
            </a: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</a:rPr>
              <a:t>сельского поселения  </a:t>
            </a:r>
            <a:r>
              <a:rPr lang="ru-RU" sz="2400" b="1" i="1" dirty="0" err="1">
                <a:solidFill>
                  <a:schemeClr val="bg2">
                    <a:lumMod val="25000"/>
                  </a:schemeClr>
                </a:solidFill>
              </a:rPr>
              <a:t>Гулькевичского</a:t>
            </a: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</a:rPr>
              <a:t> района</a:t>
            </a:r>
            <a:endParaRPr lang="ru-RU" sz="24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3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-21045"/>
            <a:ext cx="9144000" cy="193787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just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9904" y="1544070"/>
            <a:ext cx="8928992" cy="33085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19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Бюджетное послание Президента Российской Федерации Федеральному Собранию Российской Федерации</a:t>
            </a:r>
          </a:p>
          <a:p>
            <a:endParaRPr lang="ru-RU" sz="19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19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Послание главы администрации (губернатора) Краснодарского края депутатам Законодательного собрания Краснодарского края</a:t>
            </a:r>
          </a:p>
          <a:p>
            <a:endParaRPr lang="ru-RU" sz="19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19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</a:t>
            </a:r>
            <a:r>
              <a:rPr lang="ru-RU" sz="19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Пушкинского сельского поселения  </a:t>
            </a:r>
            <a:r>
              <a:rPr lang="ru-RU" sz="1900" b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Гулькевичского</a:t>
            </a:r>
            <a:r>
              <a:rPr lang="ru-RU" sz="19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 </a:t>
            </a:r>
            <a:r>
              <a:rPr lang="ru-RU" sz="19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9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2019 год</a:t>
            </a:r>
          </a:p>
          <a:p>
            <a:pPr marL="342900" indent="-342900">
              <a:buFont typeface="Wingdings" pitchFamily="2" charset="2"/>
              <a:buChar char="Ø"/>
            </a:pPr>
            <a:endParaRPr lang="ru-RU" sz="19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19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</a:t>
            </a:r>
            <a:r>
              <a:rPr lang="ru-RU" sz="19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Пушкинского сельского поселения  </a:t>
            </a:r>
            <a:r>
              <a:rPr lang="ru-RU" sz="1900" b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Гулькевичского</a:t>
            </a:r>
            <a:r>
              <a:rPr lang="ru-RU" sz="19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 </a:t>
            </a:r>
            <a:r>
              <a:rPr lang="ru-RU" sz="19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9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2019 год</a:t>
            </a:r>
            <a:endParaRPr lang="ru-RU" sz="19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752" y="453773"/>
            <a:ext cx="903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1430" cmpd="dbl"/>
                <a:solidFill>
                  <a:schemeClr val="bg2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 составлении бюджета поселения на 2019 год учтены:</a:t>
            </a:r>
            <a:endParaRPr lang="ru-RU" sz="2400" b="1" dirty="0">
              <a:ln w="11430" cmpd="dbl"/>
              <a:solidFill>
                <a:schemeClr val="bg2">
                  <a:lumMod val="2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1260492"/>
            <a:ext cx="91440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14982-648E-4F56-BC36-6D1FCED7F2E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00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564904"/>
            <a:ext cx="7992888" cy="4032448"/>
          </a:xfrm>
        </p:spPr>
        <p:txBody>
          <a:bodyPr>
            <a:noAutofit/>
          </a:bodyPr>
          <a:lstStyle/>
          <a:p>
            <a:pPr marL="285750" lvl="0" indent="-285750">
              <a:buFont typeface="Wingdings" pitchFamily="2" charset="2"/>
              <a:buChar char="§"/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формирование и  гарантированное исполнение бюджетных расходов исходя из муниципальных приоритетов, направленных  на улучшение качества жизни населения, за счет  обеспечения граждан доступными  и  качественными муниципальными услугами, повышения  реальных доходов,  создания  благоприятных и комфортных условий для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проживания</a:t>
            </a:r>
            <a:endParaRPr lang="ru-RU" sz="1600" b="1" dirty="0">
              <a:solidFill>
                <a:schemeClr val="bg2">
                  <a:lumMod val="25000"/>
                </a:schemeClr>
              </a:solidFill>
            </a:endParaRPr>
          </a:p>
          <a:p>
            <a:pPr marL="285750" lvl="0" indent="-285750">
              <a:buFont typeface="Wingdings" pitchFamily="2" charset="2"/>
              <a:buChar char="§"/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сохранение социальной и экономической стабильности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поселения</a:t>
            </a:r>
            <a:endParaRPr lang="ru-RU" sz="1600" b="1" dirty="0">
              <a:solidFill>
                <a:schemeClr val="bg2">
                  <a:lumMod val="25000"/>
                </a:schemeClr>
              </a:solidFill>
            </a:endParaRPr>
          </a:p>
          <a:p>
            <a:pPr marL="285750" lvl="0" indent="-285750">
              <a:buFont typeface="Wingdings" pitchFamily="2" charset="2"/>
              <a:buChar char="§"/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обеспечение  мер, направленных на  устойчивое социально-экономическое  развитие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Пушкинского сельского поселения 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</a:rPr>
              <a:t>Гулькевичского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 района</a:t>
            </a:r>
            <a:endParaRPr lang="ru-RU" sz="1600" b="1" dirty="0">
              <a:solidFill>
                <a:schemeClr val="bg2">
                  <a:lumMod val="25000"/>
                </a:schemeClr>
              </a:solidFill>
            </a:endParaRPr>
          </a:p>
          <a:p>
            <a:pPr marL="285750" lvl="0" indent="-285750">
              <a:buFont typeface="Wingdings" pitchFamily="2" charset="2"/>
              <a:buChar char="§"/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увеличение доходного потенциала и повышение уровня собственных доходов 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бюджета поселения</a:t>
            </a:r>
            <a:endParaRPr lang="ru-RU" sz="1600" b="1" dirty="0">
              <a:solidFill>
                <a:schemeClr val="bg2">
                  <a:lumMod val="25000"/>
                </a:schemeClr>
              </a:solidFill>
            </a:endParaRPr>
          </a:p>
          <a:p>
            <a:pPr marL="285750" lvl="0" indent="-285750">
              <a:buFont typeface="Wingdings" pitchFamily="2" charset="2"/>
              <a:buChar char="§"/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повышение эффективности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расходов бюджета поселения</a:t>
            </a:r>
            <a:endParaRPr lang="ru-RU" sz="1600" b="1" dirty="0">
              <a:solidFill>
                <a:schemeClr val="bg2">
                  <a:lumMod val="25000"/>
                </a:schemeClr>
              </a:solidFill>
            </a:endParaRPr>
          </a:p>
          <a:p>
            <a:pPr algn="l"/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14982-648E-4F56-BC36-6D1FCED7F2E4}" type="slidenum">
              <a:rPr lang="ru-RU" smtClean="0"/>
              <a:t>13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620688"/>
            <a:ext cx="7772400" cy="1470025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ru-RU" sz="2600" dirty="0">
                <a:solidFill>
                  <a:schemeClr val="bg2">
                    <a:lumMod val="25000"/>
                  </a:schemeClr>
                </a:solidFill>
              </a:rPr>
              <a:t>Основные приоритеты бюджетной и налоговой   политики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Пушкинского сельского поселения 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</a:rPr>
              <a:t>Гулькевичского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 района </a:t>
            </a:r>
            <a:r>
              <a:rPr lang="ru-RU" sz="2600" dirty="0" smtClean="0">
                <a:solidFill>
                  <a:schemeClr val="bg2">
                    <a:lumMod val="25000"/>
                  </a:schemeClr>
                </a:solidFill>
              </a:rPr>
              <a:t>на </a:t>
            </a:r>
            <a:r>
              <a:rPr lang="ru-RU" sz="2600" dirty="0" smtClean="0">
                <a:solidFill>
                  <a:schemeClr val="bg2">
                    <a:lumMod val="25000"/>
                  </a:schemeClr>
                </a:solidFill>
              </a:rPr>
              <a:t>2019 год:</a:t>
            </a:r>
            <a:endParaRPr lang="ru-RU" sz="26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56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14982-648E-4F56-BC36-6D1FCED7F2E4}" type="slidenum">
              <a:rPr lang="ru-RU" smtClean="0"/>
              <a:t>14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5" y="332656"/>
            <a:ext cx="7478216" cy="10081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effectLst/>
              </a:rPr>
              <a:t>Порядок рассмотрения проекта бюджета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effectLst/>
              </a:rPr>
              <a:t>поселения на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effectLst/>
              </a:rPr>
              <a:t>очередной финансовый год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683568" y="1340768"/>
            <a:ext cx="7317432" cy="439248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100" b="1" i="1" dirty="0">
                <a:solidFill>
                  <a:schemeClr val="bg2">
                    <a:lumMod val="25000"/>
                  </a:schemeClr>
                </a:solidFill>
              </a:rPr>
              <a:t>Совет </a:t>
            </a:r>
            <a:r>
              <a:rPr lang="ru-RU" sz="2100" b="1" i="1" dirty="0">
                <a:solidFill>
                  <a:schemeClr val="bg2">
                    <a:lumMod val="25000"/>
                  </a:schemeClr>
                </a:solidFill>
              </a:rPr>
              <a:t>Пушкинского сельского поселения  </a:t>
            </a:r>
            <a:r>
              <a:rPr lang="ru-RU" sz="2100" b="1" i="1" dirty="0" err="1">
                <a:solidFill>
                  <a:schemeClr val="bg2">
                    <a:lumMod val="25000"/>
                  </a:schemeClr>
                </a:solidFill>
              </a:rPr>
              <a:t>Гулькевичского</a:t>
            </a:r>
            <a:r>
              <a:rPr lang="ru-RU" sz="2100" b="1" i="1" dirty="0">
                <a:solidFill>
                  <a:schemeClr val="bg2">
                    <a:lumMod val="25000"/>
                  </a:schemeClr>
                </a:solidFill>
              </a:rPr>
              <a:t> района </a:t>
            </a:r>
            <a:r>
              <a:rPr lang="ru-RU" sz="2100" b="1" i="1" dirty="0">
                <a:solidFill>
                  <a:schemeClr val="bg2">
                    <a:lumMod val="25000"/>
                  </a:schemeClr>
                </a:solidFill>
              </a:rPr>
              <a:t>рассматривает проект решения о бюджете </a:t>
            </a:r>
            <a:r>
              <a:rPr lang="ru-RU" sz="2100" b="1" i="1" dirty="0" smtClean="0">
                <a:solidFill>
                  <a:schemeClr val="bg2">
                    <a:lumMod val="25000"/>
                  </a:schemeClr>
                </a:solidFill>
              </a:rPr>
              <a:t>поселения, предметом </a:t>
            </a:r>
            <a:r>
              <a:rPr lang="ru-RU" sz="2100" b="1" i="1" dirty="0">
                <a:solidFill>
                  <a:schemeClr val="bg2">
                    <a:lumMod val="25000"/>
                  </a:schemeClr>
                </a:solidFill>
              </a:rPr>
              <a:t>рассмотрения проекта решения о бюджете поселения в первом чтении являются основные характеристики бюджета поселения: объем доходов и расходов бюджета; верхний предел муниципального внутреннего </a:t>
            </a:r>
            <a:r>
              <a:rPr lang="ru-RU" sz="2100" b="1" i="1" dirty="0" smtClean="0">
                <a:solidFill>
                  <a:schemeClr val="bg2">
                    <a:lumMod val="25000"/>
                  </a:schemeClr>
                </a:solidFill>
              </a:rPr>
              <a:t>долга; величина </a:t>
            </a:r>
            <a:r>
              <a:rPr lang="ru-RU" sz="2100" b="1" i="1" dirty="0">
                <a:solidFill>
                  <a:schemeClr val="bg2">
                    <a:lumMod val="25000"/>
                  </a:schemeClr>
                </a:solidFill>
              </a:rPr>
              <a:t>резервного </a:t>
            </a:r>
            <a:r>
              <a:rPr lang="ru-RU" sz="2100" b="1" i="1" dirty="0" smtClean="0">
                <a:solidFill>
                  <a:schemeClr val="bg2">
                    <a:lumMod val="25000"/>
                  </a:schemeClr>
                </a:solidFill>
              </a:rPr>
              <a:t>фонда администрации; </a:t>
            </a:r>
            <a:r>
              <a:rPr lang="ru-RU" sz="2100" b="1" i="1" dirty="0">
                <a:solidFill>
                  <a:schemeClr val="bg2">
                    <a:lumMod val="25000"/>
                  </a:schemeClr>
                </a:solidFill>
              </a:rPr>
              <a:t>дефицит (профицит) бюджета </a:t>
            </a:r>
            <a:r>
              <a:rPr lang="ru-RU" sz="2100" b="1" i="1" dirty="0" smtClean="0">
                <a:solidFill>
                  <a:schemeClr val="bg2">
                    <a:lumMod val="25000"/>
                  </a:schemeClr>
                </a:solidFill>
              </a:rPr>
              <a:t>и бюджет в целом</a:t>
            </a:r>
            <a:endParaRPr lang="ru-RU" sz="2100" b="1" i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87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14982-648E-4F56-BC36-6D1FCED7F2E4}" type="slidenum">
              <a:rPr lang="ru-RU" smtClean="0"/>
              <a:t>15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5" y="332656"/>
            <a:ext cx="7478216" cy="10081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effectLst/>
              </a:rPr>
              <a:t>Порядок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effectLst/>
              </a:rPr>
              <a:t>принятия бюджета поселения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effectLst/>
              </a:rPr>
              <a:t>на очередной финансовый год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143000" y="1628800"/>
            <a:ext cx="7317432" cy="439248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100" b="1" i="1" dirty="0" smtClean="0">
                <a:solidFill>
                  <a:schemeClr val="bg2">
                    <a:lumMod val="25000"/>
                  </a:schemeClr>
                </a:solidFill>
              </a:rPr>
              <a:t>Решение </a:t>
            </a:r>
            <a:r>
              <a:rPr lang="ru-RU" sz="2100" b="1" i="1" dirty="0">
                <a:solidFill>
                  <a:schemeClr val="bg2">
                    <a:lumMod val="25000"/>
                  </a:schemeClr>
                </a:solidFill>
              </a:rPr>
              <a:t>о бюджете поселения вступает в силу с 01 января очередного финансового </a:t>
            </a:r>
            <a:r>
              <a:rPr lang="ru-RU" sz="2100" b="1" i="1" dirty="0" smtClean="0">
                <a:solidFill>
                  <a:schemeClr val="bg2">
                    <a:lumMod val="25000"/>
                  </a:schemeClr>
                </a:solidFill>
              </a:rPr>
              <a:t>года и подлежит опубликованию не позднее 5 дней после его подписания в установленном порядке</a:t>
            </a:r>
          </a:p>
          <a:p>
            <a:pPr marL="45720" indent="0" algn="ctr">
              <a:buNone/>
            </a:pPr>
            <a:r>
              <a:rPr lang="ru-RU" sz="2100" b="1" i="1" dirty="0" smtClean="0">
                <a:solidFill>
                  <a:schemeClr val="bg2">
                    <a:lumMod val="25000"/>
                  </a:schemeClr>
                </a:solidFill>
              </a:rPr>
              <a:t>Решение Совета </a:t>
            </a:r>
            <a:r>
              <a:rPr lang="ru-RU" sz="2100" b="1" i="1" dirty="0">
                <a:solidFill>
                  <a:schemeClr val="bg2">
                    <a:lumMod val="25000"/>
                  </a:schemeClr>
                </a:solidFill>
              </a:rPr>
              <a:t>Пушкинского сельского поселения  </a:t>
            </a:r>
            <a:r>
              <a:rPr lang="ru-RU" sz="2100" b="1" i="1" dirty="0" err="1">
                <a:solidFill>
                  <a:schemeClr val="bg2">
                    <a:lumMod val="25000"/>
                  </a:schemeClr>
                </a:solidFill>
              </a:rPr>
              <a:t>Гулькевичского</a:t>
            </a:r>
            <a:r>
              <a:rPr lang="ru-RU" sz="2100" b="1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100" b="1" i="1" dirty="0" smtClean="0">
                <a:solidFill>
                  <a:schemeClr val="bg2">
                    <a:lumMod val="25000"/>
                  </a:schemeClr>
                </a:solidFill>
              </a:rPr>
              <a:t>района от </a:t>
            </a:r>
            <a:r>
              <a:rPr lang="ru-RU" sz="2100" b="1" i="1" dirty="0" smtClean="0">
                <a:solidFill>
                  <a:schemeClr val="bg2">
                    <a:lumMod val="25000"/>
                  </a:schemeClr>
                </a:solidFill>
              </a:rPr>
              <a:t>19.12.2018 </a:t>
            </a:r>
            <a:r>
              <a:rPr lang="ru-RU" sz="2100" b="1" i="1" dirty="0" smtClean="0">
                <a:solidFill>
                  <a:schemeClr val="bg2">
                    <a:lumMod val="25000"/>
                  </a:schemeClr>
                </a:solidFill>
              </a:rPr>
              <a:t>№ </a:t>
            </a:r>
            <a:r>
              <a:rPr lang="ru-RU" sz="2100" b="1" i="1" dirty="0" smtClean="0">
                <a:solidFill>
                  <a:schemeClr val="bg2">
                    <a:lumMod val="25000"/>
                  </a:schemeClr>
                </a:solidFill>
              </a:rPr>
              <a:t>3 </a:t>
            </a:r>
            <a:r>
              <a:rPr lang="ru-RU" sz="2100" b="1" i="1" dirty="0" smtClean="0">
                <a:solidFill>
                  <a:schemeClr val="bg2">
                    <a:lumMod val="25000"/>
                  </a:schemeClr>
                </a:solidFill>
              </a:rPr>
              <a:t>«О бюджете </a:t>
            </a:r>
            <a:r>
              <a:rPr lang="ru-RU" sz="2100" b="1" i="1" dirty="0">
                <a:solidFill>
                  <a:schemeClr val="bg2">
                    <a:lumMod val="25000"/>
                  </a:schemeClr>
                </a:solidFill>
              </a:rPr>
              <a:t>Пушкинского сельского поселения  </a:t>
            </a:r>
            <a:r>
              <a:rPr lang="ru-RU" sz="2100" b="1" i="1" dirty="0" err="1">
                <a:solidFill>
                  <a:schemeClr val="bg2">
                    <a:lumMod val="25000"/>
                  </a:schemeClr>
                </a:solidFill>
              </a:rPr>
              <a:t>Гулькевичского</a:t>
            </a:r>
            <a:r>
              <a:rPr lang="ru-RU" sz="2100" b="1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100" b="1" i="1" dirty="0" smtClean="0">
                <a:solidFill>
                  <a:schemeClr val="bg2">
                    <a:lumMod val="25000"/>
                  </a:schemeClr>
                </a:solidFill>
              </a:rPr>
              <a:t>района на </a:t>
            </a:r>
            <a:r>
              <a:rPr lang="ru-RU" sz="2100" b="1" i="1" dirty="0" smtClean="0">
                <a:solidFill>
                  <a:schemeClr val="bg2">
                    <a:lumMod val="25000"/>
                  </a:schemeClr>
                </a:solidFill>
              </a:rPr>
              <a:t>2019 год». Опубликовано в газете </a:t>
            </a:r>
            <a:r>
              <a:rPr lang="ru-RU" sz="2100" b="1" i="1" dirty="0" smtClean="0">
                <a:solidFill>
                  <a:schemeClr val="bg2">
                    <a:lumMod val="25000"/>
                  </a:schemeClr>
                </a:solidFill>
              </a:rPr>
              <a:t>«В 24 часа» </a:t>
            </a:r>
            <a:r>
              <a:rPr lang="ru-RU" sz="2100" b="1" i="1" dirty="0" smtClean="0">
                <a:solidFill>
                  <a:schemeClr val="bg2">
                    <a:lumMod val="25000"/>
                  </a:schemeClr>
                </a:solidFill>
              </a:rPr>
              <a:t>от 27 декабря 2018 </a:t>
            </a:r>
            <a:r>
              <a:rPr lang="ru-RU" sz="2100" b="1" i="1" dirty="0">
                <a:solidFill>
                  <a:schemeClr val="bg2">
                    <a:lumMod val="25000"/>
                  </a:schemeClr>
                </a:solidFill>
              </a:rPr>
              <a:t>года № </a:t>
            </a:r>
            <a:r>
              <a:rPr lang="ru-RU" sz="2100" b="1" i="1" dirty="0" smtClean="0">
                <a:solidFill>
                  <a:schemeClr val="bg2">
                    <a:lumMod val="25000"/>
                  </a:schemeClr>
                </a:solidFill>
              </a:rPr>
              <a:t>93 (12599)</a:t>
            </a:r>
            <a:endParaRPr lang="ru-RU" sz="2100" b="1" i="1" dirty="0">
              <a:solidFill>
                <a:schemeClr val="bg2">
                  <a:lumMod val="25000"/>
                </a:schemeClr>
              </a:solidFill>
            </a:endParaRPr>
          </a:p>
          <a:p>
            <a:pPr marL="45720" indent="0" algn="ctr">
              <a:buNone/>
            </a:pPr>
            <a:endParaRPr lang="ru-RU" sz="2100" b="1" i="1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19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/>
          <p:cNvSpPr/>
          <p:nvPr/>
        </p:nvSpPr>
        <p:spPr>
          <a:xfrm>
            <a:off x="11958" y="64511"/>
            <a:ext cx="9144000" cy="71374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just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1699" y="52920"/>
            <a:ext cx="8955169" cy="639775"/>
          </a:xfrm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ru-RU" sz="2300" b="1" u="sng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формируется доходная часть бюджета поселения?</a:t>
            </a:r>
            <a:endParaRPr lang="ru-RU" sz="2300" b="1" u="sng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22240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2056" name="Rectangle 9"/>
          <p:cNvSpPr>
            <a:spLocks noChangeArrowheads="1"/>
          </p:cNvSpPr>
          <p:nvPr/>
        </p:nvSpPr>
        <p:spPr bwMode="auto">
          <a:xfrm>
            <a:off x="0" y="22240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cxnSp>
        <p:nvCxnSpPr>
          <p:cNvPr id="62" name="Прямая соединительная линия 61"/>
          <p:cNvCxnSpPr/>
          <p:nvPr/>
        </p:nvCxnSpPr>
        <p:spPr>
          <a:xfrm>
            <a:off x="0" y="713741"/>
            <a:ext cx="91440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-66834" y="758612"/>
            <a:ext cx="7977077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16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39"/>
          <p:cNvSpPr>
            <a:spLocks noChangeArrowheads="1"/>
          </p:cNvSpPr>
          <p:nvPr/>
        </p:nvSpPr>
        <p:spPr bwMode="auto">
          <a:xfrm>
            <a:off x="112270" y="646832"/>
            <a:ext cx="810630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20" name="Group 24"/>
          <p:cNvGrpSpPr>
            <a:grpSpLocks noChangeAspect="1"/>
          </p:cNvGrpSpPr>
          <p:nvPr/>
        </p:nvGrpSpPr>
        <p:grpSpPr bwMode="auto">
          <a:xfrm>
            <a:off x="112270" y="933589"/>
            <a:ext cx="8596064" cy="5544616"/>
            <a:chOff x="4803" y="3369"/>
            <a:chExt cx="7021" cy="4514"/>
          </a:xfrm>
        </p:grpSpPr>
        <p:sp>
          <p:nvSpPr>
            <p:cNvPr id="21" name="AutoShape 38"/>
            <p:cNvSpPr>
              <a:spLocks noChangeAspect="1" noChangeArrowheads="1" noTextEdit="1"/>
            </p:cNvSpPr>
            <p:nvPr/>
          </p:nvSpPr>
          <p:spPr bwMode="auto">
            <a:xfrm>
              <a:off x="4803" y="3369"/>
              <a:ext cx="7021" cy="45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Oval 37"/>
            <p:cNvSpPr>
              <a:spLocks noChangeArrowheads="1"/>
            </p:cNvSpPr>
            <p:nvPr/>
          </p:nvSpPr>
          <p:spPr bwMode="auto">
            <a:xfrm>
              <a:off x="5289" y="5283"/>
              <a:ext cx="1098" cy="900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ru-RU" altLang="ru-RU" sz="1200" b="1" i="1" u="none" strike="noStrike" cap="none" normalizeH="0" baseline="0" dirty="0" smtClean="0">
                  <a:ln>
                    <a:noFill/>
                  </a:ln>
                  <a:solidFill>
                    <a:srgbClr val="00008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НДФЛ </a:t>
              </a:r>
              <a:r>
                <a:rPr lang="ru-RU" altLang="ru-RU" sz="1200" b="1" i="1" dirty="0">
                  <a:solidFill>
                    <a:srgbClr val="000080"/>
                  </a:solidFill>
                  <a:ea typeface="Times New Roman" panose="02020603050405020304" pitchFamily="18" charset="0"/>
                </a:rPr>
                <a:t>(норматив отчисления </a:t>
              </a:r>
              <a:r>
                <a:rPr lang="ru-RU" altLang="ru-RU" sz="1200" b="1" i="1" dirty="0" smtClean="0">
                  <a:solidFill>
                    <a:srgbClr val="000080"/>
                  </a:solidFill>
                  <a:ea typeface="Times New Roman" panose="02020603050405020304" pitchFamily="18" charset="0"/>
                </a:rPr>
                <a:t>14%)</a:t>
              </a:r>
              <a:endParaRPr lang="ru-RU" altLang="ru-RU" dirty="0">
                <a:latin typeface="Arial" panose="020B0604020202020204" pitchFamily="34" charset="0"/>
              </a:endParaRPr>
            </a:p>
          </p:txBody>
        </p:sp>
        <p:sp>
          <p:nvSpPr>
            <p:cNvPr id="23" name="Oval 36"/>
            <p:cNvSpPr>
              <a:spLocks noChangeArrowheads="1"/>
            </p:cNvSpPr>
            <p:nvPr/>
          </p:nvSpPr>
          <p:spPr bwMode="auto">
            <a:xfrm>
              <a:off x="8819" y="3478"/>
              <a:ext cx="1724" cy="1038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ru-RU" altLang="ru-RU" sz="1200" b="1" i="1" u="none" strike="noStrike" cap="none" normalizeH="0" baseline="0" dirty="0" smtClean="0">
                  <a:ln>
                    <a:noFill/>
                  </a:ln>
                  <a:solidFill>
                    <a:srgbClr val="00008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НАЛОГ НА ИМУЩЕСТВО ФИЗ.ЛИЦ </a:t>
              </a:r>
              <a:r>
                <a:rPr lang="ru-RU" altLang="ru-RU" sz="1200" b="1" i="1" dirty="0">
                  <a:solidFill>
                    <a:srgbClr val="000080"/>
                  </a:solidFill>
                  <a:ea typeface="Times New Roman" panose="02020603050405020304" pitchFamily="18" charset="0"/>
                </a:rPr>
                <a:t>(норматив отчисления 100%)</a:t>
              </a:r>
              <a:endParaRPr lang="ru-RU" altLang="ru-RU" dirty="0">
                <a:latin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35"/>
            <p:cNvSpPr>
              <a:spLocks noChangeArrowheads="1"/>
            </p:cNvSpPr>
            <p:nvPr/>
          </p:nvSpPr>
          <p:spPr bwMode="auto">
            <a:xfrm>
              <a:off x="7286" y="5363"/>
              <a:ext cx="2400" cy="665"/>
            </a:xfrm>
            <a:prstGeom prst="rect">
              <a:avLst/>
            </a:prstGeom>
            <a:solidFill>
              <a:srgbClr val="81BFE5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1" u="none" strike="noStrike" cap="none" normalizeH="0" baseline="0" dirty="0" smtClean="0">
                  <a:ln>
                    <a:noFill/>
                  </a:ln>
                  <a:solidFill>
                    <a:srgbClr val="000080"/>
                  </a:solidFill>
                  <a:effectLst/>
                  <a:latin typeface="Arial Black" panose="020B0A040201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ДОХОДНАЯ ЧАСТЬ БЮДЖЕТА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Line 34"/>
            <p:cNvSpPr>
              <a:spLocks noChangeShapeType="1"/>
            </p:cNvSpPr>
            <p:nvPr/>
          </p:nvSpPr>
          <p:spPr bwMode="auto">
            <a:xfrm flipH="1">
              <a:off x="9769" y="5530"/>
              <a:ext cx="683" cy="82"/>
            </a:xfrm>
            <a:prstGeom prst="line">
              <a:avLst/>
            </a:prstGeom>
            <a:noFill/>
            <a:ln w="76200">
              <a:solidFill>
                <a:srgbClr val="00008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Line 33"/>
            <p:cNvSpPr>
              <a:spLocks noChangeShapeType="1"/>
            </p:cNvSpPr>
            <p:nvPr/>
          </p:nvSpPr>
          <p:spPr bwMode="auto">
            <a:xfrm flipV="1">
              <a:off x="6535" y="5903"/>
              <a:ext cx="585" cy="1"/>
            </a:xfrm>
            <a:prstGeom prst="line">
              <a:avLst/>
            </a:prstGeom>
            <a:noFill/>
            <a:ln w="76200">
              <a:solidFill>
                <a:srgbClr val="00008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Line 32"/>
            <p:cNvSpPr>
              <a:spLocks noChangeShapeType="1"/>
            </p:cNvSpPr>
            <p:nvPr/>
          </p:nvSpPr>
          <p:spPr bwMode="auto">
            <a:xfrm flipH="1">
              <a:off x="9024" y="4516"/>
              <a:ext cx="593" cy="597"/>
            </a:xfrm>
            <a:prstGeom prst="line">
              <a:avLst/>
            </a:prstGeom>
            <a:noFill/>
            <a:ln w="76200">
              <a:solidFill>
                <a:srgbClr val="00008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6283" y="3686"/>
              <a:ext cx="1747" cy="830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1" i="1" u="none" strike="noStrike" cap="none" normalizeH="0" baseline="0" dirty="0" smtClean="0">
                  <a:ln>
                    <a:noFill/>
                  </a:ln>
                  <a:solidFill>
                    <a:srgbClr val="000080"/>
                  </a:solidFill>
                  <a:effectLst/>
                  <a:ea typeface="Times New Roman" panose="02020603050405020304" pitchFamily="18" charset="0"/>
                </a:rPr>
                <a:t>ЗЕМЕЛЬНЫЙ НАЛОГ (норматив отчисления 100%)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Line 30"/>
            <p:cNvSpPr>
              <a:spLocks noChangeShapeType="1"/>
            </p:cNvSpPr>
            <p:nvPr/>
          </p:nvSpPr>
          <p:spPr bwMode="auto">
            <a:xfrm>
              <a:off x="7496" y="4516"/>
              <a:ext cx="451" cy="598"/>
            </a:xfrm>
            <a:prstGeom prst="line">
              <a:avLst/>
            </a:prstGeom>
            <a:noFill/>
            <a:ln w="76200">
              <a:solidFill>
                <a:srgbClr val="00008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10496" y="4891"/>
              <a:ext cx="1210" cy="1012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ru-RU" altLang="ru-RU" sz="1200" b="1" i="1" u="none" strike="noStrike" cap="none" normalizeH="0" baseline="0" dirty="0" smtClean="0">
                  <a:ln>
                    <a:noFill/>
                  </a:ln>
                  <a:solidFill>
                    <a:srgbClr val="00008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ЕСХН </a:t>
              </a:r>
              <a:r>
                <a:rPr lang="ru-RU" altLang="ru-RU" sz="1200" b="1" i="1" dirty="0">
                  <a:solidFill>
                    <a:srgbClr val="000080"/>
                  </a:solidFill>
                  <a:ea typeface="Times New Roman" panose="02020603050405020304" pitchFamily="18" charset="0"/>
                </a:rPr>
                <a:t>(норматив отчисления </a:t>
              </a:r>
              <a:r>
                <a:rPr lang="ru-RU" altLang="ru-RU" sz="1200" b="1" i="1" dirty="0" smtClean="0">
                  <a:solidFill>
                    <a:srgbClr val="000080"/>
                  </a:solidFill>
                  <a:ea typeface="Times New Roman" panose="02020603050405020304" pitchFamily="18" charset="0"/>
                </a:rPr>
                <a:t>50</a:t>
              </a:r>
              <a:r>
                <a:rPr lang="ru-RU" altLang="ru-RU" sz="1200" b="1" i="1" dirty="0">
                  <a:solidFill>
                    <a:srgbClr val="000080"/>
                  </a:solidFill>
                  <a:ea typeface="Times New Roman" panose="02020603050405020304" pitchFamily="18" charset="0"/>
                </a:rPr>
                <a:t>%)</a:t>
              </a:r>
              <a:endParaRPr lang="ru-RU" altLang="ru-RU" dirty="0">
                <a:latin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Oval 28"/>
            <p:cNvSpPr>
              <a:spLocks noChangeArrowheads="1"/>
            </p:cNvSpPr>
            <p:nvPr/>
          </p:nvSpPr>
          <p:spPr bwMode="auto">
            <a:xfrm rot="21164539">
              <a:off x="7821" y="6865"/>
              <a:ext cx="1461" cy="695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1" i="1" u="none" strike="noStrike" cap="none" normalizeH="0" baseline="0" dirty="0" smtClean="0">
                  <a:ln>
                    <a:noFill/>
                  </a:ln>
                  <a:solidFill>
                    <a:srgbClr val="00008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АКЦИЗЫ НА НЕФТЕ-</a:t>
              </a:r>
              <a:endParaRPr kumimoji="0" lang="ru-RU" alt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1" i="1" u="none" strike="noStrike" cap="none" normalizeH="0" baseline="0" dirty="0" smtClean="0">
                  <a:ln>
                    <a:noFill/>
                  </a:ln>
                  <a:solidFill>
                    <a:srgbClr val="00008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ПРОДУКТЫ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Line 26"/>
            <p:cNvSpPr>
              <a:spLocks noChangeShapeType="1"/>
            </p:cNvSpPr>
            <p:nvPr/>
          </p:nvSpPr>
          <p:spPr bwMode="auto">
            <a:xfrm flipH="1" flipV="1">
              <a:off x="8521" y="6183"/>
              <a:ext cx="0" cy="568"/>
            </a:xfrm>
            <a:prstGeom prst="line">
              <a:avLst/>
            </a:prstGeom>
            <a:noFill/>
            <a:ln w="76200">
              <a:solidFill>
                <a:srgbClr val="00008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97397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/>
          <p:cNvSpPr/>
          <p:nvPr/>
        </p:nvSpPr>
        <p:spPr>
          <a:xfrm>
            <a:off x="0" y="-21045"/>
            <a:ext cx="9144000" cy="71374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just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1699" y="52920"/>
            <a:ext cx="8955169" cy="639775"/>
          </a:xfrm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ru-RU" sz="23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Структура доходов бюджета поселения на </a:t>
            </a:r>
            <a:r>
              <a:rPr lang="ru-RU" sz="23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3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3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22240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2056" name="Rectangle 9"/>
          <p:cNvSpPr>
            <a:spLocks noChangeArrowheads="1"/>
          </p:cNvSpPr>
          <p:nvPr/>
        </p:nvSpPr>
        <p:spPr bwMode="auto">
          <a:xfrm>
            <a:off x="0" y="22240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cxnSp>
        <p:nvCxnSpPr>
          <p:cNvPr id="62" name="Прямая соединительная линия 61"/>
          <p:cNvCxnSpPr/>
          <p:nvPr/>
        </p:nvCxnSpPr>
        <p:spPr>
          <a:xfrm>
            <a:off x="0" y="713741"/>
            <a:ext cx="91440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-66834" y="758612"/>
            <a:ext cx="7977077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187647"/>
              </p:ext>
            </p:extLst>
          </p:nvPr>
        </p:nvGraphicFramePr>
        <p:xfrm>
          <a:off x="593725" y="779658"/>
          <a:ext cx="8228013" cy="5821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8184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Объем поступлений доходов      </a:t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в бюджет поселения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12799163"/>
              </p:ext>
            </p:extLst>
          </p:nvPr>
        </p:nvGraphicFramePr>
        <p:xfrm>
          <a:off x="467544" y="1412775"/>
          <a:ext cx="8064896" cy="47673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9320"/>
                <a:gridCol w="1935576"/>
              </a:tblGrid>
              <a:tr h="6530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доходного источника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 год, тыс.руб.</a:t>
                      </a:r>
                      <a:endParaRPr lang="ru-RU" dirty="0"/>
                    </a:p>
                  </a:txBody>
                  <a:tcPr/>
                </a:tc>
              </a:tr>
              <a:tr h="37314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ДОХОДЫ</a:t>
                      </a:r>
                      <a:r>
                        <a:rPr lang="ru-RU" sz="16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всего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14077,6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3143"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в том числе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314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НАЛОГОВЫЕ И НЕНАЛОГОВЫЕ ДОХОДЫ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11784,4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3143"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из</a:t>
                      </a:r>
                      <a:r>
                        <a:rPr lang="ru-RU" sz="16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них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47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Налог на</a:t>
                      </a:r>
                      <a:r>
                        <a:rPr lang="ru-RU" sz="16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доходы физических лиц</a:t>
                      </a:r>
                      <a:endParaRPr lang="ru-RU" sz="16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1698,0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47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Акцизы на нефтепродукты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677,4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477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Единый сельскохозяйственный налог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3449,0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314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Налог на имущество</a:t>
                      </a:r>
                      <a:r>
                        <a:rPr lang="ru-RU" sz="16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физических лиц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590,0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477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Земельный</a:t>
                      </a:r>
                      <a:r>
                        <a:rPr lang="ru-RU" sz="16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налог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5250,0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47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Прочие налоговые и неналоговые доходы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120,0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47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БЕЗВОЗМЕЗДНЫЕ</a:t>
                      </a:r>
                      <a:r>
                        <a:rPr lang="ru-RU" sz="16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ПОСТУПЛЕНИЯ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2293,2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008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51520" y="1196753"/>
            <a:ext cx="8208911" cy="47379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14982-648E-4F56-BC36-6D1FCED7F2E4}" type="slidenum">
              <a:rPr lang="ru-RU" smtClean="0"/>
              <a:t>19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51520" y="332657"/>
            <a:ext cx="8712968" cy="1008111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/>
              <a:t>Распределение бюджетных ассигнований по разделам классификации расходов бюджета </a:t>
            </a:r>
            <a:r>
              <a:rPr lang="ru-RU" sz="2400" dirty="0" smtClean="0"/>
              <a:t>поселения на 2019 год</a:t>
            </a:r>
            <a:endParaRPr lang="ru-RU" sz="24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854782"/>
              </p:ext>
            </p:extLst>
          </p:nvPr>
        </p:nvGraphicFramePr>
        <p:xfrm>
          <a:off x="323527" y="1309231"/>
          <a:ext cx="8568954" cy="50044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4154"/>
                <a:gridCol w="5290397"/>
                <a:gridCol w="2384403"/>
              </a:tblGrid>
              <a:tr h="3119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Раздел</a:t>
                      </a:r>
                      <a:endParaRPr lang="ru-RU" sz="2000" kern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0527" marR="30527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Наименование</a:t>
                      </a:r>
                    </a:p>
                  </a:txBody>
                  <a:tcPr marL="30527" marR="30527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kern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Сумма, </a:t>
                      </a:r>
                      <a:r>
                        <a:rPr lang="ru-RU" sz="20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тыс. </a:t>
                      </a:r>
                      <a:r>
                        <a:rPr lang="ru-RU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рублей</a:t>
                      </a:r>
                      <a:endParaRPr lang="ru-RU" sz="2000" kern="5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527" marR="30527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81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kern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Всего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5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14077,6</a:t>
                      </a:r>
                      <a:endParaRPr lang="ru-RU" sz="2000" kern="5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893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kern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том числе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 kern="5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893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01 00</a:t>
                      </a:r>
                      <a:endParaRPr lang="ru-RU" sz="2000" kern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Общегосударственные вопросы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</a:rPr>
                        <a:t>6767,3</a:t>
                      </a:r>
                      <a:endParaRPr lang="ru-RU" sz="2000" kern="5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893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02 00</a:t>
                      </a:r>
                      <a:endParaRPr lang="ru-RU" sz="2000" kern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Национальная оборона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202,6</a:t>
                      </a:r>
                      <a:endParaRPr lang="ru-RU" sz="2000" kern="5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636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kern="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03 00</a:t>
                      </a:r>
                      <a:endParaRPr lang="ru-RU" sz="2000" kern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 kern="5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</a:rPr>
                        <a:t>330,0</a:t>
                      </a:r>
                      <a:endParaRPr lang="ru-RU" sz="2000" kern="5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893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04 00</a:t>
                      </a:r>
                      <a:endParaRPr lang="ru-RU" sz="2000" kern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Национальная экономика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677,4</a:t>
                      </a:r>
                      <a:endParaRPr lang="ru-RU" sz="2000" kern="5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87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05 00</a:t>
                      </a:r>
                      <a:endParaRPr lang="ru-RU" sz="2000" kern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Жилищно-коммунальное хозяйство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</a:rPr>
                        <a:t>700,0</a:t>
                      </a:r>
                      <a:endParaRPr lang="ru-RU" sz="2000" kern="5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25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07 00</a:t>
                      </a:r>
                      <a:endParaRPr lang="ru-RU" sz="2000" kern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Образование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5,0</a:t>
                      </a:r>
                      <a:endParaRPr lang="ru-RU" sz="2000" kern="5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893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08 00</a:t>
                      </a:r>
                      <a:endParaRPr lang="ru-RU" sz="2000" kern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Культура и кинематография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4998,3</a:t>
                      </a:r>
                      <a:endParaRPr lang="ru-RU" sz="2000" kern="5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893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10 00</a:t>
                      </a:r>
                      <a:endParaRPr lang="ru-RU" sz="2000" kern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kern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Социальная политика</a:t>
                      </a:r>
                      <a:endParaRPr lang="ru-RU" sz="2000" kern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</a:rPr>
                        <a:t>97,0</a:t>
                      </a:r>
                      <a:endParaRPr lang="ru-RU" sz="2000" kern="5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893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11 00</a:t>
                      </a:r>
                      <a:endParaRPr lang="ru-RU" sz="2000" kern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Физическая культура и спорт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</a:rPr>
                        <a:t>50,0</a:t>
                      </a:r>
                      <a:endParaRPr lang="ru-RU" sz="2000" kern="5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893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12 00</a:t>
                      </a:r>
                      <a:endParaRPr lang="ru-RU" sz="2000" kern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Средства массовой информации</a:t>
                      </a: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250,0</a:t>
                      </a:r>
                      <a:endParaRPr lang="ru-RU" sz="2000" kern="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482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7"/>
          <p:cNvSpPr txBox="1">
            <a:spLocks noChangeArrowheads="1"/>
          </p:cNvSpPr>
          <p:nvPr/>
        </p:nvSpPr>
        <p:spPr bwMode="auto">
          <a:xfrm>
            <a:off x="171277" y="3830271"/>
            <a:ext cx="8856252" cy="2554545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40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БЮДЖЕТ </a:t>
            </a:r>
          </a:p>
          <a:p>
            <a:pPr algn="ctr" eaLnBrk="1" hangingPunct="1">
              <a:defRPr/>
            </a:pPr>
            <a:r>
              <a:rPr lang="ru-RU" sz="40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Пушкинского сельского </a:t>
            </a:r>
            <a:r>
              <a:rPr lang="ru-RU" sz="40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поселения </a:t>
            </a:r>
            <a:r>
              <a:rPr lang="ru-RU" sz="4000" b="1" dirty="0" err="1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Гулькевичского</a:t>
            </a:r>
            <a:r>
              <a:rPr lang="ru-RU" sz="40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0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района </a:t>
            </a:r>
          </a:p>
          <a:p>
            <a:pPr algn="ctr" eaLnBrk="1" hangingPunct="1">
              <a:defRPr/>
            </a:pPr>
            <a:r>
              <a:rPr lang="ru-RU" sz="40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</a:t>
            </a:r>
            <a:r>
              <a:rPr lang="ru-RU" sz="36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2019 год</a:t>
            </a:r>
            <a:endParaRPr lang="ru-RU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76672"/>
            <a:ext cx="2592288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20350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36004" y="287810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</a:rPr>
              <a:t>Структура</a:t>
            </a:r>
          </a:p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</a:rPr>
              <a:t> расходов бюджета поселения на 2019 год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ahoma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9C8180-812F-475D-A35B-F7FF76C6B705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9977071"/>
              </p:ext>
            </p:extLst>
          </p:nvPr>
        </p:nvGraphicFramePr>
        <p:xfrm>
          <a:off x="107504" y="1020798"/>
          <a:ext cx="8856984" cy="5648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8316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496944" cy="620688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МУНИЦИПАЛЬНЫЕ ПРОГРАММЫ</a:t>
            </a:r>
            <a:endParaRPr lang="ru-RU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38" name="Таблица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273905"/>
              </p:ext>
            </p:extLst>
          </p:nvPr>
        </p:nvGraphicFramePr>
        <p:xfrm>
          <a:off x="107504" y="815852"/>
          <a:ext cx="8928993" cy="57401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37761"/>
                <a:gridCol w="1391232"/>
              </a:tblGrid>
              <a:tr h="5786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Наименование программы</a:t>
                      </a:r>
                      <a:endParaRPr lang="ru-RU" sz="18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5" marR="2945" marT="294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Сумма,</a:t>
                      </a:r>
                    </a:p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тыс. рублей</a:t>
                      </a:r>
                      <a:endParaRPr lang="ru-RU" sz="18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5" marR="2945" marT="2945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7754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</a:t>
                      </a:r>
                      <a:r>
                        <a:rPr lang="ru-RU" sz="1600" b="1" i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«Обеспечение безопасности населения Пушкинского сельского поселения </a:t>
                      </a:r>
                      <a:r>
                        <a:rPr lang="ru-RU" sz="1600" b="1" i="1" kern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Гулькевичского</a:t>
                      </a:r>
                      <a:r>
                        <a:rPr lang="ru-RU" sz="1600" b="1" i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района» на 2017 – 2019 годы»</a:t>
                      </a:r>
                      <a:endParaRPr lang="ru-RU" sz="1600" b="1" i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330,0</a:t>
                      </a:r>
                      <a:endParaRPr lang="ru-RU" sz="1600" b="1" i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</a:tr>
              <a:tr h="8692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</a:t>
                      </a:r>
                      <a:r>
                        <a:rPr lang="ru-RU" sz="1600" b="1" i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«Благоустройство территории Пушкинского сельского поселения </a:t>
                      </a:r>
                      <a:r>
                        <a:rPr lang="ru-RU" sz="1600" b="1" i="1" kern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Гулькевичского</a:t>
                      </a:r>
                      <a:r>
                        <a:rPr lang="ru-RU" sz="1600" b="1" i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района» на 2017-2019 годы»</a:t>
                      </a:r>
                      <a:endParaRPr lang="ru-RU" sz="1600" b="1" i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685,0</a:t>
                      </a:r>
                      <a:endParaRPr lang="ru-RU" sz="1600" b="1" i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</a:tr>
              <a:tr h="5825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</a:t>
                      </a:r>
                      <a:r>
                        <a:rPr lang="ru-RU" sz="1600" b="1" i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«Развитие культуры на территории Пушкинского сельского поселения </a:t>
                      </a:r>
                      <a:r>
                        <a:rPr lang="ru-RU" sz="1600" b="1" i="1" kern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Гулькевичского</a:t>
                      </a:r>
                      <a:r>
                        <a:rPr lang="ru-RU" sz="1600" b="1" i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района» на 2017-2021 годы»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4998,3</a:t>
                      </a:r>
                      <a:endParaRPr lang="ru-RU" sz="1600" b="1" i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</a:tr>
              <a:tr h="7433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</a:t>
                      </a:r>
                      <a:r>
                        <a:rPr lang="ru-RU" sz="1600" b="1" i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программа </a:t>
                      </a:r>
                      <a:r>
                        <a:rPr lang="ru-RU" sz="1600" b="1" i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««Ремонт и содержание автомобильных дорог» Пушкинского сельского поселения </a:t>
                      </a:r>
                      <a:r>
                        <a:rPr lang="ru-RU" sz="1600" b="1" i="1" kern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Гулькевичского</a:t>
                      </a:r>
                      <a:r>
                        <a:rPr lang="ru-RU" sz="1600" b="1" i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района на 2017–2019 годы»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677,4</a:t>
                      </a:r>
                      <a:endParaRPr lang="ru-RU" sz="1600" b="1" i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</a:tr>
              <a:tr h="8692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</a:t>
                      </a:r>
                      <a:r>
                        <a:rPr lang="ru-RU" sz="1600" b="1" i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«Развитие жилищного коммунального хозяйства на территории Пушкинского сельского  поселения </a:t>
                      </a:r>
                      <a:r>
                        <a:rPr lang="ru-RU" sz="1600" b="1" i="1" kern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Гулькевичского</a:t>
                      </a:r>
                      <a:r>
                        <a:rPr lang="ru-RU" sz="1600" b="1" i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района»  на 2017-2019 годы»</a:t>
                      </a:r>
                      <a:endParaRPr lang="ru-RU" sz="1600" b="1" i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15,0</a:t>
                      </a:r>
                      <a:endParaRPr lang="ru-RU" sz="1600" b="1" i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</a:tr>
              <a:tr h="5708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</a:t>
                      </a:r>
                      <a:r>
                        <a:rPr lang="ru-RU" sz="1600" b="1" i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««Молодёжь Пушкинского сельского поселения </a:t>
                      </a:r>
                      <a:r>
                        <a:rPr lang="ru-RU" sz="1600" b="1" i="1" kern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Гулькевичского</a:t>
                      </a:r>
                      <a:r>
                        <a:rPr lang="ru-RU" sz="1600" b="1" i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района» на 2016-2019 годы»</a:t>
                      </a:r>
                    </a:p>
                    <a:p>
                      <a:pPr algn="l" fontAlgn="ctr"/>
                      <a:endParaRPr lang="ru-RU" sz="1600" b="1" i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5,0</a:t>
                      </a:r>
                      <a:endParaRPr lang="ru-RU" sz="1600" b="1" i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</a:tr>
              <a:tr h="5825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</a:t>
                      </a:r>
                      <a:r>
                        <a:rPr lang="ru-RU" sz="1600" b="1" i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««Информационное развитие Пушкинского сельского поселения </a:t>
                      </a:r>
                      <a:r>
                        <a:rPr lang="ru-RU" sz="1600" b="1" i="1" kern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Гулькевичского</a:t>
                      </a:r>
                      <a:r>
                        <a:rPr lang="ru-RU" sz="1600" b="1" i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района» на 2017-2019 годы»</a:t>
                      </a:r>
                      <a:endParaRPr lang="ru-RU" sz="1600" b="1" i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250,0</a:t>
                      </a:r>
                      <a:endParaRPr lang="ru-RU" sz="1600" b="1" i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919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96944" cy="504056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graphicFrame>
        <p:nvGraphicFramePr>
          <p:cNvPr id="38" name="Таблица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068994"/>
              </p:ext>
            </p:extLst>
          </p:nvPr>
        </p:nvGraphicFramePr>
        <p:xfrm>
          <a:off x="107505" y="-3"/>
          <a:ext cx="8928991" cy="23040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82324"/>
                <a:gridCol w="1346667"/>
              </a:tblGrid>
              <a:tr h="3217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Наименование программы</a:t>
                      </a:r>
                      <a:endParaRPr lang="ru-RU" sz="18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5" marR="2945" marT="2945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Сумма</a:t>
                      </a:r>
                      <a:endParaRPr lang="ru-RU" sz="18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5" marR="2945" marT="2945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7435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</a:t>
                      </a:r>
                      <a:r>
                        <a:rPr lang="ru-RU" sz="1600" b="1" i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«Социальная поддержка граждан Пушкинского сельского поселения </a:t>
                      </a:r>
                      <a:r>
                        <a:rPr lang="ru-RU" sz="1600" b="1" i="1" kern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Гулькевичского</a:t>
                      </a:r>
                      <a:r>
                        <a:rPr lang="ru-RU" sz="1600" b="1" i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района» на 2017-2019 годы»</a:t>
                      </a:r>
                    </a:p>
                    <a:p>
                      <a:pPr algn="l" fontAlgn="ctr"/>
                      <a:r>
                        <a:rPr lang="ru-RU" sz="1600" b="1" i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600" b="1" i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97,0</a:t>
                      </a:r>
                      <a:endParaRPr lang="ru-RU" sz="1600" b="1" i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</a:tr>
              <a:tr h="34753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</a:t>
                      </a:r>
                      <a:r>
                        <a:rPr lang="ru-RU" sz="1600" b="1" i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«Развитие физической культуры и спорта в Пушкинском сельском  поселении </a:t>
                      </a:r>
                      <a:r>
                        <a:rPr lang="ru-RU" sz="1600" b="1" i="1" kern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Гулькевичского</a:t>
                      </a:r>
                      <a:r>
                        <a:rPr lang="ru-RU" sz="1600" b="1" i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района» на 2016-2019 годы»</a:t>
                      </a:r>
                      <a:endParaRPr lang="ru-RU" sz="1600" b="1" i="1" kern="120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50,0</a:t>
                      </a:r>
                      <a:endParaRPr lang="ru-RU" sz="1600" b="1" i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</a:tr>
              <a:tr h="7435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</a:t>
                      </a:r>
                      <a:r>
                        <a:rPr lang="ru-RU" sz="1600" b="1" i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«Развитие территориального общественного самоуправления в Пушкинском сельском поселении </a:t>
                      </a:r>
                      <a:r>
                        <a:rPr lang="ru-RU" sz="1600" b="1" i="1" kern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Гулькевичского</a:t>
                      </a:r>
                      <a:r>
                        <a:rPr lang="ru-RU" sz="1600" b="1" i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района" на 2017-2019 годы</a:t>
                      </a:r>
                      <a:endParaRPr lang="ru-RU" sz="1600" b="1" i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60,0 </a:t>
                      </a:r>
                      <a:endParaRPr lang="ru-RU" sz="1600" b="1" i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981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381735951_roadbuild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93668" y="260648"/>
            <a:ext cx="3846284" cy="2664296"/>
          </a:xfrm>
          <a:prstGeom prst="rect">
            <a:avLst/>
          </a:prstGeom>
        </p:spPr>
      </p:pic>
      <p:graphicFrame>
        <p:nvGraphicFramePr>
          <p:cNvPr id="6" name="Group 6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803922"/>
              </p:ext>
            </p:extLst>
          </p:nvPr>
        </p:nvGraphicFramePr>
        <p:xfrm>
          <a:off x="2195736" y="3063230"/>
          <a:ext cx="5760640" cy="2214880"/>
        </p:xfrm>
        <a:graphic>
          <a:graphicData uri="http://schemas.openxmlformats.org/drawingml/2006/table">
            <a:tbl>
              <a:tblPr/>
              <a:tblGrid>
                <a:gridCol w="5760640"/>
              </a:tblGrid>
              <a:tr h="5977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pitchFamily="34" charset="0"/>
                        </a:rPr>
                        <a:t>Расходы Дорожного фонда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pitchFamily="34" charset="0"/>
                        </a:rPr>
                        <a:t>на 2019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0120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Содержание и ремонт автомобильных дорог общего пользования местного значения и искусственных сооружений на них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677,4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тыс.рублей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550601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793289" y="5515167"/>
            <a:ext cx="45719" cy="45719"/>
          </a:xfrm>
        </p:spPr>
        <p:txBody>
          <a:bodyPr>
            <a:noAutofit/>
          </a:bodyPr>
          <a:lstStyle/>
          <a:p>
            <a:endParaRPr lang="ru-RU" dirty="0"/>
          </a:p>
        </p:txBody>
      </p:sp>
      <p:pic>
        <p:nvPicPr>
          <p:cNvPr id="4" name="Содержимое 3" descr="M_samouprava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3347864" y="2132856"/>
            <a:ext cx="1857388" cy="2500330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505630"/>
            <a:ext cx="8640960" cy="453072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 2019 год штатная численность Администрации 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Пушкинского  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сельского поселения </a:t>
            </a:r>
            <a:r>
              <a:rPr kumimoji="0" lang="ru-RU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Гулькевичского</a:t>
            </a:r>
            <a:r>
              <a:rPr kumimoji="0" lang="ru-RU" sz="2400" b="1" i="1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1" i="1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района 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установлена в количестве </a:t>
            </a:r>
            <a:r>
              <a:rPr kumimoji="0" lang="ru-RU" sz="2400" b="1" i="1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1" i="1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5,0 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штатных единиц, из них муниципальных служащих 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0" lang="ru-RU" sz="2400" b="1" i="1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штатных 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единицы 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 </a:t>
            </a: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</a:rPr>
              <a:t>глава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98735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Отчет об исполнении бюджета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9C8180-812F-475D-A35B-F7FF76C6B705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916832"/>
            <a:ext cx="8229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Отчет об исполнении </a:t>
            </a:r>
            <a:r>
              <a:rPr lang="ru-RU" sz="2800" dirty="0" smtClean="0"/>
              <a:t>бюджета поселения </a:t>
            </a:r>
            <a:r>
              <a:rPr lang="ru-RU" sz="2800" dirty="0"/>
              <a:t>за первый квартал, полугодие и девять месяцев текущего финансового года утверждается </a:t>
            </a:r>
            <a:r>
              <a:rPr lang="ru-RU" sz="2800" dirty="0" smtClean="0"/>
              <a:t>местной </a:t>
            </a:r>
            <a:r>
              <a:rPr lang="ru-RU" sz="2800" dirty="0"/>
              <a:t>администрацией </a:t>
            </a:r>
          </a:p>
          <a:p>
            <a:pPr algn="ctr"/>
            <a:endParaRPr lang="ru-RU" sz="2800" dirty="0"/>
          </a:p>
          <a:p>
            <a:pPr algn="ctr"/>
            <a:r>
              <a:rPr lang="ru-RU" sz="2800" dirty="0" smtClean="0"/>
              <a:t>Ежегодно </a:t>
            </a:r>
            <a:r>
              <a:rPr lang="ru-RU" sz="2800" dirty="0"/>
              <a:t>не позднее 1 мая </a:t>
            </a:r>
            <a:r>
              <a:rPr lang="ru-RU" sz="2800" dirty="0" smtClean="0"/>
              <a:t>в </a:t>
            </a:r>
            <a:r>
              <a:rPr lang="ru-RU" sz="2800" dirty="0"/>
              <a:t>Совет </a:t>
            </a:r>
            <a:r>
              <a:rPr lang="ru-RU" sz="2800" dirty="0" smtClean="0"/>
              <a:t>Пушкинского  </a:t>
            </a:r>
            <a:r>
              <a:rPr lang="ru-RU" sz="2800" dirty="0"/>
              <a:t>сельского поселения </a:t>
            </a:r>
            <a:r>
              <a:rPr lang="ru-RU" sz="2800" dirty="0" err="1" smtClean="0"/>
              <a:t>Гулькевичского</a:t>
            </a:r>
            <a:r>
              <a:rPr lang="ru-RU" sz="2800" dirty="0" smtClean="0"/>
              <a:t> </a:t>
            </a:r>
            <a:r>
              <a:rPr lang="ru-RU" sz="2800" dirty="0"/>
              <a:t>района </a:t>
            </a:r>
            <a:r>
              <a:rPr lang="ru-RU" sz="2800" dirty="0" smtClean="0"/>
              <a:t>предоставляется годовой </a:t>
            </a:r>
            <a:r>
              <a:rPr lang="ru-RU" sz="2800" dirty="0"/>
              <a:t>отчет об исполнении бюджета поселения</a:t>
            </a:r>
          </a:p>
        </p:txBody>
      </p:sp>
    </p:spTree>
    <p:extLst>
      <p:ext uri="{BB962C8B-B14F-4D97-AF65-F5344CB8AC3E}">
        <p14:creationId xmlns:p14="http://schemas.microsoft.com/office/powerpoint/2010/main" val="65352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B0F0"/>
            </a:gs>
            <a:gs pos="36000">
              <a:schemeClr val="accent3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 3"/>
          <p:cNvSpPr/>
          <p:nvPr/>
        </p:nvSpPr>
        <p:spPr>
          <a:xfrm rot="1162874">
            <a:off x="1689123" y="5882774"/>
            <a:ext cx="1301259" cy="930170"/>
          </a:xfrm>
          <a:prstGeom prst="swooshArrow">
            <a:avLst>
              <a:gd name="adj1" fmla="val 21882"/>
              <a:gd name="adj2" fmla="val 25000"/>
            </a:avLst>
          </a:prstGeom>
          <a:gradFill rotWithShape="0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5" name="Picture 6" descr="D:\музыка\календарь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0"/>
            <a:ext cx="1278260" cy="127082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 rot="20967112">
            <a:off x="7787867" y="524648"/>
            <a:ext cx="13392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3 декабря</a:t>
            </a:r>
            <a:endParaRPr lang="ru-RU" sz="1400" b="1" dirty="0"/>
          </a:p>
        </p:txBody>
      </p:sp>
      <p:pic>
        <p:nvPicPr>
          <p:cNvPr id="3" name="Picture 4" descr="http://www.bobboz.com/images/image-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31840" y="5909196"/>
            <a:ext cx="1314733" cy="94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ФНС - Деятельность ФНС России"/>
          <p:cNvPicPr>
            <a:picLocks noChangeAspect="1" noChangeArrowheads="1"/>
          </p:cNvPicPr>
          <p:nvPr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862980"/>
            <a:ext cx="1368152" cy="99502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47664" y="4941168"/>
            <a:ext cx="69127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Уплатить налоги можно с помощью сервиса "Личный кабинет налогоплательщика для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физических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лиц" (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lk2.service.nalog.ru/lk/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2" name="Picture 8" descr="Education Windows Phone 7 Freeware. Download free Education apps for Windows Phone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40" y="5801535"/>
            <a:ext cx="1056465" cy="105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 rot="215243">
            <a:off x="908827" y="5632258"/>
            <a:ext cx="1385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УФНС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Прямоугольная выноска 21"/>
          <p:cNvSpPr/>
          <p:nvPr/>
        </p:nvSpPr>
        <p:spPr>
          <a:xfrm>
            <a:off x="3419872" y="1916832"/>
            <a:ext cx="2592288" cy="630070"/>
          </a:xfrm>
          <a:prstGeom prst="wedgeRectCallout">
            <a:avLst>
              <a:gd name="adj1" fmla="val 6319"/>
              <a:gd name="adj2" fmla="val 84811"/>
            </a:avLst>
          </a:prstGeom>
          <a:effectLst>
            <a:outerShdw blurRad="50800" dist="38100" dir="13500000" sx="102000" sy="102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Налог на имущество физических лиц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555776" y="0"/>
            <a:ext cx="413446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0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60417">
                      <a:srgbClr val="698E00"/>
                    </a:gs>
                    <a:gs pos="35848">
                      <a:schemeClr val="accent1">
                        <a:lumMod val="50000"/>
                      </a:schemeClr>
                    </a:gs>
                    <a:gs pos="78000">
                      <a:schemeClr val="accent1">
                        <a:lumMod val="75000"/>
                      </a:schemeClr>
                    </a:gs>
                    <a:gs pos="0">
                      <a:schemeClr val="tx2">
                        <a:lumMod val="50000"/>
                      </a:schemeClr>
                    </a:gs>
                    <a:gs pos="100000">
                      <a:schemeClr val="accent1">
                        <a:lumMod val="7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ВАЖНО </a:t>
            </a:r>
            <a:r>
              <a:rPr lang="ru-RU" sz="3000" b="1" dirty="0">
                <a:ln w="11430">
                  <a:solidFill>
                    <a:schemeClr val="tx1"/>
                  </a:solidFill>
                </a:ln>
                <a:gradFill>
                  <a:gsLst>
                    <a:gs pos="60417">
                      <a:srgbClr val="698E00"/>
                    </a:gs>
                    <a:gs pos="35848">
                      <a:schemeClr val="accent1">
                        <a:lumMod val="50000"/>
                      </a:schemeClr>
                    </a:gs>
                    <a:gs pos="78000">
                      <a:schemeClr val="accent1">
                        <a:lumMod val="75000"/>
                      </a:schemeClr>
                    </a:gs>
                    <a:gs pos="0">
                      <a:schemeClr val="tx2">
                        <a:lumMod val="50000"/>
                      </a:schemeClr>
                    </a:gs>
                    <a:gs pos="100000">
                      <a:schemeClr val="accent1">
                        <a:lumMod val="7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НЕ </a:t>
            </a:r>
            <a:r>
              <a:rPr lang="ru-RU" sz="30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60417">
                      <a:srgbClr val="698E00"/>
                    </a:gs>
                    <a:gs pos="35848">
                      <a:schemeClr val="accent1">
                        <a:lumMod val="50000"/>
                      </a:schemeClr>
                    </a:gs>
                    <a:gs pos="78000">
                      <a:schemeClr val="accent1">
                        <a:lumMod val="75000"/>
                      </a:schemeClr>
                    </a:gs>
                    <a:gs pos="0">
                      <a:schemeClr val="tx2">
                        <a:lumMod val="50000"/>
                      </a:schemeClr>
                    </a:gs>
                    <a:gs pos="100000">
                      <a:schemeClr val="accent1">
                        <a:lumMod val="7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ЗАБЫТЬ</a:t>
            </a:r>
            <a:endParaRPr lang="ru-RU" sz="3000" b="1" dirty="0">
              <a:ln w="11430">
                <a:solidFill>
                  <a:schemeClr val="tx1"/>
                </a:solidFill>
              </a:ln>
              <a:gradFill>
                <a:gsLst>
                  <a:gs pos="60417">
                    <a:srgbClr val="698E00"/>
                  </a:gs>
                  <a:gs pos="35848">
                    <a:schemeClr val="accent1">
                      <a:lumMod val="50000"/>
                    </a:schemeClr>
                  </a:gs>
                  <a:gs pos="78000">
                    <a:schemeClr val="accent1">
                      <a:lumMod val="75000"/>
                    </a:schemeClr>
                  </a:gs>
                  <a:gs pos="0">
                    <a:schemeClr val="tx2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5400000" scaled="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3000" b="1" dirty="0">
                <a:ln w="3175">
                  <a:solidFill>
                    <a:schemeClr val="tx1"/>
                  </a:solidFill>
                </a:ln>
                <a:gradFill>
                  <a:gsLst>
                    <a:gs pos="60417">
                      <a:srgbClr val="698E00"/>
                    </a:gs>
                    <a:gs pos="35848">
                      <a:schemeClr val="accent1">
                        <a:lumMod val="50000"/>
                      </a:schemeClr>
                    </a:gs>
                    <a:gs pos="78000">
                      <a:schemeClr val="accent1">
                        <a:lumMod val="75000"/>
                      </a:schemeClr>
                    </a:gs>
                    <a:gs pos="0">
                      <a:schemeClr val="tx2">
                        <a:lumMod val="50000"/>
                      </a:schemeClr>
                    </a:gs>
                    <a:gs pos="100000">
                      <a:schemeClr val="accent1">
                        <a:lumMod val="7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НАЛОГИ</a:t>
            </a:r>
            <a:r>
              <a:rPr lang="ru-RU" sz="3000" b="1" dirty="0">
                <a:ln w="11430">
                  <a:solidFill>
                    <a:schemeClr val="tx1"/>
                  </a:solidFill>
                </a:ln>
                <a:gradFill>
                  <a:gsLst>
                    <a:gs pos="60417">
                      <a:srgbClr val="698E00"/>
                    </a:gs>
                    <a:gs pos="35848">
                      <a:schemeClr val="accent1">
                        <a:lumMod val="50000"/>
                      </a:schemeClr>
                    </a:gs>
                    <a:gs pos="78000">
                      <a:schemeClr val="accent1">
                        <a:lumMod val="75000"/>
                      </a:schemeClr>
                    </a:gs>
                    <a:gs pos="0">
                      <a:schemeClr val="tx2">
                        <a:lumMod val="50000"/>
                      </a:schemeClr>
                    </a:gs>
                    <a:gs pos="100000">
                      <a:schemeClr val="accent1">
                        <a:lumMod val="7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ЗАПЛАТИТЬ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27584" y="1052736"/>
            <a:ext cx="7632848" cy="6463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декабря 2018 года – срок уплаты жителями Краснодарского края имущественных налогов за 2017 год</a:t>
            </a:r>
          </a:p>
        </p:txBody>
      </p:sp>
      <p:sp>
        <p:nvSpPr>
          <p:cNvPr id="25" name="Прямоугольная выноска 24"/>
          <p:cNvSpPr/>
          <p:nvPr/>
        </p:nvSpPr>
        <p:spPr>
          <a:xfrm>
            <a:off x="251520" y="1700808"/>
            <a:ext cx="2520280" cy="574821"/>
          </a:xfrm>
          <a:prstGeom prst="wedgeRectCallout">
            <a:avLst>
              <a:gd name="adj1" fmla="val -12586"/>
              <a:gd name="adj2" fmla="val 90822"/>
            </a:avLst>
          </a:prstGeom>
          <a:effectLst>
            <a:outerShdw blurRad="50800" dist="38100" dir="13500000" sx="102000" sy="102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Земельный налог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Прямоугольная выноска 25"/>
          <p:cNvSpPr/>
          <p:nvPr/>
        </p:nvSpPr>
        <p:spPr>
          <a:xfrm>
            <a:off x="6804248" y="1700808"/>
            <a:ext cx="2148747" cy="574821"/>
          </a:xfrm>
          <a:prstGeom prst="wedgeRectCallout">
            <a:avLst>
              <a:gd name="adj1" fmla="val 7343"/>
              <a:gd name="adj2" fmla="val 80254"/>
            </a:avLst>
          </a:prstGeom>
          <a:effectLst>
            <a:outerShdw blurRad="50800" dist="635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Транспортный налог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249512">
            <a:off x="5637876" y="2167396"/>
            <a:ext cx="3648405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143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3" descr="D:\музыка\555.png"/>
          <p:cNvPicPr>
            <a:picLocks noChangeAspect="1" noChangeArrowheads="1"/>
          </p:cNvPicPr>
          <p:nvPr/>
        </p:nvPicPr>
        <p:blipFill>
          <a:blip r:embed="rId7" cstate="print"/>
          <a:srcRect l="14766" t="49218" r="60133" b="25189"/>
          <a:stretch>
            <a:fillRect/>
          </a:stretch>
        </p:blipFill>
        <p:spPr bwMode="auto">
          <a:xfrm>
            <a:off x="5940152" y="3429000"/>
            <a:ext cx="1224136" cy="936104"/>
          </a:xfrm>
          <a:prstGeom prst="rect">
            <a:avLst/>
          </a:prstGeom>
          <a:noFill/>
        </p:spPr>
      </p:pic>
      <p:pic>
        <p:nvPicPr>
          <p:cNvPr id="1028" name="Picture 4" descr="D:\музыка\96361747_pechenki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2492896"/>
            <a:ext cx="2592288" cy="1944216"/>
          </a:xfrm>
          <a:prstGeom prst="rect">
            <a:avLst/>
          </a:prstGeom>
          <a:noFill/>
          <a:effectLst>
            <a:outerShdw blurRad="50800" dist="1016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5" descr="D:\музыка\view_4_House_5_floor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31840" y="2636913"/>
            <a:ext cx="2736304" cy="2111514"/>
          </a:xfrm>
          <a:prstGeom prst="rect">
            <a:avLst/>
          </a:prstGeom>
          <a:noFill/>
          <a:effectLst>
            <a:outerShdw blurRad="50800" dist="1143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31" name="Picture 7" descr="D:\музыка\5656565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24329" y="5745150"/>
            <a:ext cx="1224136" cy="1112850"/>
          </a:xfrm>
          <a:prstGeom prst="rect">
            <a:avLst/>
          </a:prstGeom>
          <a:noFill/>
        </p:spPr>
      </p:pic>
      <p:sp>
        <p:nvSpPr>
          <p:cNvPr id="39" name=" 3"/>
          <p:cNvSpPr/>
          <p:nvPr/>
        </p:nvSpPr>
        <p:spPr>
          <a:xfrm rot="1656775">
            <a:off x="4347840" y="5863643"/>
            <a:ext cx="952376" cy="820365"/>
          </a:xfrm>
          <a:prstGeom prst="swooshArrow">
            <a:avLst>
              <a:gd name="adj1" fmla="val 21882"/>
              <a:gd name="adj2" fmla="val 25000"/>
            </a:avLst>
          </a:prstGeom>
          <a:gradFill rotWithShape="0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0" name=" 3"/>
          <p:cNvSpPr/>
          <p:nvPr/>
        </p:nvSpPr>
        <p:spPr>
          <a:xfrm rot="1656775">
            <a:off x="6671447" y="5802835"/>
            <a:ext cx="913674" cy="894357"/>
          </a:xfrm>
          <a:prstGeom prst="swooshArrow">
            <a:avLst>
              <a:gd name="adj1" fmla="val 21882"/>
              <a:gd name="adj2" fmla="val 25000"/>
            </a:avLst>
          </a:prstGeom>
          <a:gradFill rotWithShape="0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41" name="Picture 10" descr="Letter Envelope Cartoo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661248"/>
            <a:ext cx="576064" cy="54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907704" y="5949280"/>
            <a:ext cx="1079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налоги</a:t>
            </a:r>
            <a:endParaRPr lang="ru-RU" sz="12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551670" y="3481542"/>
            <a:ext cx="138021" cy="1080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76256" y="3692670"/>
            <a:ext cx="360040" cy="2043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804248" y="3687139"/>
            <a:ext cx="5919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 </a:t>
            </a:r>
            <a:r>
              <a:rPr lang="en-US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</a:t>
            </a:r>
            <a:endParaRPr lang="ru-RU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009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996952"/>
            <a:ext cx="8229600" cy="13716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9C8180-812F-475D-A35B-F7FF76C6B705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427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14982-648E-4F56-BC36-6D1FCED7F2E4}" type="slidenum">
              <a:rPr lang="ru-RU" smtClean="0"/>
              <a:t>3</a:t>
            </a:fld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908720"/>
            <a:ext cx="7427168" cy="5577483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Представленная подборка слайдов  в краткой и доступной форме  отражает  основные параметры бюджета 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Пушкинского  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сельского поселения </a:t>
            </a:r>
            <a:r>
              <a:rPr lang="ru-RU" sz="3200" b="1" dirty="0" err="1" smtClean="0">
                <a:solidFill>
                  <a:schemeClr val="bg2">
                    <a:lumMod val="25000"/>
                  </a:schemeClr>
                </a:solidFill>
              </a:rPr>
              <a:t>Гулькевичского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района на  2019 год.</a:t>
            </a:r>
          </a:p>
          <a:p>
            <a:pPr marL="0" indent="0" algn="ctr">
              <a:buNone/>
            </a:pP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Пушкинское 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</a:rPr>
              <a:t>сельское поселение </a:t>
            </a:r>
            <a:r>
              <a:rPr lang="ru-RU" sz="3200" b="1" dirty="0" err="1" smtClean="0">
                <a:solidFill>
                  <a:schemeClr val="bg2">
                    <a:lumMod val="25000"/>
                  </a:schemeClr>
                </a:solidFill>
              </a:rPr>
              <a:t>Гулькевичского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 района  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</a:rPr>
              <a:t>выполняет задачу, поставленную Президентом Российской Федерации  в Бюджетном послании  Федеральному Собранию - на всех уровнях управления публиковать                                 «бюджеты для граждан»</a:t>
            </a:r>
          </a:p>
          <a:p>
            <a:pPr marL="0" indent="0" algn="ctr">
              <a:buNone/>
            </a:pPr>
            <a:endParaRPr lang="ru-RU" sz="32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016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5" descr="18b8088ba1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1748654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267744" y="332656"/>
            <a:ext cx="4055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Что такое «Бюджет для граждан?»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48654" y="746743"/>
            <a:ext cx="71287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Бюджет для граждан» 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познакомит вас с положениями основного финансового документа 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Пушкинского сельского 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поселения </a:t>
            </a:r>
            <a:r>
              <a:rPr lang="ru-RU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Гулькевичского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района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а именно: проекта бюджета поселения на 2019 год</a:t>
            </a:r>
          </a:p>
          <a:p>
            <a:pPr algn="ctr">
              <a:defRPr/>
            </a:pPr>
            <a:r>
              <a:rPr lang="ru-RU" i="1" dirty="0" smtClean="0">
                <a:solidFill>
                  <a:schemeClr val="bg2">
                    <a:lumMod val="25000"/>
                  </a:schemeClr>
                </a:solidFill>
              </a:rPr>
              <a:t>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муниципальным служащим, пенсионерам и другим категориям населения, так как бюджет поселения затрагивает интересы каждого жителя </a:t>
            </a:r>
            <a:r>
              <a:rPr lang="ru-RU" i="1" dirty="0" smtClean="0">
                <a:solidFill>
                  <a:schemeClr val="bg2">
                    <a:lumMod val="25000"/>
                  </a:schemeClr>
                </a:solidFill>
              </a:rPr>
              <a:t>села Пушкинского</a:t>
            </a:r>
            <a:endParaRPr lang="ru-RU" i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defRPr/>
            </a:pPr>
            <a:r>
              <a:rPr lang="ru-RU" dirty="0" smtClean="0">
                <a:solidFill>
                  <a:srgbClr val="C00000"/>
                </a:solidFill>
              </a:rPr>
              <a:t> Мы постарались в доступной и понятной форме для граждан, показать основные показатели бюджета поселения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23728" y="4293096"/>
            <a:ext cx="58326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«Бюджет для граждан» нацелен на получение обратной связи от граждан,</a:t>
            </a:r>
          </a:p>
          <a:p>
            <a:pPr algn="ctr">
              <a:defRPr/>
            </a:pPr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которым интересны современные проблемы муниципальных финансов в</a:t>
            </a:r>
          </a:p>
          <a:p>
            <a:pPr algn="ctr">
              <a:defRPr/>
            </a:pPr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Пушкинском </a:t>
            </a:r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сельском поселении </a:t>
            </a:r>
            <a:r>
              <a:rPr lang="ru-RU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Гулькевичского</a:t>
            </a:r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 </a:t>
            </a:r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района</a:t>
            </a:r>
            <a:endParaRPr lang="ru-RU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86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14982-648E-4F56-BC36-6D1FCED7F2E4}" type="slidenum">
              <a:rPr lang="ru-RU" smtClean="0"/>
              <a:t>5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512511" cy="1143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Участие граждан в обсуждении проекта бюджета поселения на очередной              финансовый год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988840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ru-RU" b="1" u="sng" dirty="0" smtClean="0"/>
          </a:p>
          <a:p>
            <a:pPr marL="0" indent="0" algn="ctr">
              <a:buNone/>
            </a:pPr>
            <a:r>
              <a:rPr lang="ru-RU" sz="2400" b="1" u="sng" dirty="0">
                <a:solidFill>
                  <a:schemeClr val="bg2">
                    <a:lumMod val="25000"/>
                  </a:schemeClr>
                </a:solidFill>
              </a:rPr>
              <a:t>Каков порядок проведения  публичных слушаний</a:t>
            </a:r>
            <a:r>
              <a:rPr lang="ru-RU" sz="2400" b="1" u="sng" dirty="0" smtClean="0">
                <a:solidFill>
                  <a:schemeClr val="bg2">
                    <a:lumMod val="25000"/>
                  </a:schemeClr>
                </a:solidFill>
              </a:rPr>
              <a:t>?</a:t>
            </a:r>
          </a:p>
          <a:p>
            <a:pPr marL="0" indent="0" algn="ctr">
              <a:buNone/>
            </a:pPr>
            <a:endParaRPr lang="ru-RU" sz="1050" b="1" u="sng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</a:rPr>
              <a:t>Порядок </a:t>
            </a: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</a:rPr>
              <a:t>проведения публичных слушаний  определен  </a:t>
            </a: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</a:rPr>
              <a:t>Положением о порядке организации и проведения публичных слушаний в </a:t>
            </a: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</a:rPr>
              <a:t>Пушкинском </a:t>
            </a: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</a:rPr>
              <a:t>сельском поселении </a:t>
            </a:r>
            <a:r>
              <a:rPr lang="ru-RU" sz="2400" b="1" i="1" dirty="0" err="1" smtClean="0">
                <a:solidFill>
                  <a:schemeClr val="bg2">
                    <a:lumMod val="25000"/>
                  </a:schemeClr>
                </a:solidFill>
              </a:rPr>
              <a:t>Гулькевичского</a:t>
            </a: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</a:rPr>
              <a:t>района, утвержденным </a:t>
            </a: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</a:rPr>
              <a:t>решением 84 сессии </a:t>
            </a:r>
            <a:r>
              <a:rPr lang="en-US" sz="2400" b="1" i="1" dirty="0" smtClean="0">
                <a:solidFill>
                  <a:schemeClr val="bg2">
                    <a:lumMod val="25000"/>
                  </a:schemeClr>
                </a:solidFill>
              </a:rPr>
              <a:t>III </a:t>
            </a: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</a:rPr>
              <a:t>созыва Совета Пушкинского </a:t>
            </a: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</a:rPr>
              <a:t>сельского поселения </a:t>
            </a:r>
            <a:r>
              <a:rPr lang="ru-RU" sz="2400" b="1" i="1" dirty="0" err="1" smtClean="0">
                <a:solidFill>
                  <a:schemeClr val="bg2">
                    <a:lumMod val="25000"/>
                  </a:schemeClr>
                </a:solidFill>
              </a:rPr>
              <a:t>Гулькевичского</a:t>
            </a: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</a:rPr>
              <a:t>района </a:t>
            </a: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</a:rPr>
              <a:t>от </a:t>
            </a: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</a:rPr>
              <a:t>21.02.2019 № 4</a:t>
            </a:r>
            <a:endParaRPr lang="ru-RU" sz="24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06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14982-648E-4F56-BC36-6D1FCED7F2E4}" type="slidenum">
              <a:rPr lang="ru-RU" smtClean="0"/>
              <a:t>6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6512511" cy="1143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Участие граждан в обсуждении проекта бюджета поселения на очередной              финансовый год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600" b="1" u="sng" dirty="0">
                <a:solidFill>
                  <a:schemeClr val="bg2">
                    <a:lumMod val="25000"/>
                  </a:schemeClr>
                </a:solidFill>
              </a:rPr>
              <a:t>Когда проводятся публичные  слушания по проекту </a:t>
            </a:r>
            <a:r>
              <a:rPr lang="ru-RU" sz="2600" b="1" u="sng" dirty="0" smtClean="0">
                <a:solidFill>
                  <a:schemeClr val="bg2">
                    <a:lumMod val="25000"/>
                  </a:schemeClr>
                </a:solidFill>
              </a:rPr>
              <a:t>бюджета поселения?</a:t>
            </a:r>
          </a:p>
          <a:p>
            <a:pPr marL="0" indent="0" algn="just">
              <a:buNone/>
            </a:pPr>
            <a:r>
              <a:rPr lang="ru-RU" sz="2600" b="1" i="1" dirty="0" smtClean="0">
                <a:solidFill>
                  <a:schemeClr val="bg2">
                    <a:lumMod val="25000"/>
                  </a:schemeClr>
                </a:solidFill>
              </a:rPr>
              <a:t>    С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о дня внесения в Совет 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Пушкинского 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сельского поселения </a:t>
            </a:r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</a:rPr>
              <a:t>Гулькевичского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района проекта решения о бюджете поселения на 2019 год (</a:t>
            </a:r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</a:rPr>
              <a:t>вх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. № 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5 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от 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14 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ноября 2018 года) предложения и замечания по проекту решения подаются в письменном виде в Оргкомитет по проведению публичных слушаний 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до 30 ноября 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2018 года в рабочие дни с 8.00 до 16.00 часов по адресу: 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с. Пушкинское ул. Советская 200, 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кабинет 4, (справки по 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телефон: 98-132).</a:t>
            </a:r>
            <a:endParaRPr lang="ru-RU" b="1" i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</a:rPr>
              <a:t>     Проведение </a:t>
            </a: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</a:rPr>
              <a:t>публичных слушаний состоится </a:t>
            </a: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</a:rPr>
              <a:t>4</a:t>
            </a: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</a:rPr>
              <a:t>декабря </a:t>
            </a: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</a:rPr>
              <a:t>2018 </a:t>
            </a: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</a:rPr>
              <a:t>года в </a:t>
            </a: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</a:rPr>
              <a:t>10-10 </a:t>
            </a: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</a:rPr>
              <a:t>часов по адресу: </a:t>
            </a: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</a:rPr>
              <a:t>с. Пушкинское ул. </a:t>
            </a: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</a:rPr>
              <a:t>Советская 171 в здании ДК с. Пушкинского</a:t>
            </a:r>
            <a:endParaRPr lang="ru-RU" sz="2400" i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80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14982-648E-4F56-BC36-6D1FCED7F2E4}" type="slidenum">
              <a:rPr lang="ru-RU" smtClean="0"/>
              <a:t>7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6512511" cy="1143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Участие граждан в обсуждении проекта бюджета поселения на очередной     финансовый год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229600" cy="48531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u="sng" dirty="0">
                <a:solidFill>
                  <a:schemeClr val="bg2">
                    <a:lumMod val="25000"/>
                  </a:schemeClr>
                </a:solidFill>
              </a:rPr>
              <a:t>Как информируются граждане  о проведении </a:t>
            </a:r>
            <a:r>
              <a:rPr lang="ru-RU" b="1" u="sng" dirty="0" smtClean="0">
                <a:solidFill>
                  <a:schemeClr val="bg2">
                    <a:lumMod val="25000"/>
                  </a:schemeClr>
                </a:solidFill>
              </a:rPr>
              <a:t>публичных </a:t>
            </a:r>
            <a:r>
              <a:rPr lang="ru-RU" b="1" u="sng" dirty="0">
                <a:solidFill>
                  <a:schemeClr val="bg2">
                    <a:lumMod val="25000"/>
                  </a:schemeClr>
                </a:solidFill>
              </a:rPr>
              <a:t>слушаний</a:t>
            </a:r>
            <a:r>
              <a:rPr lang="ru-RU" b="1" u="sng" dirty="0" smtClean="0">
                <a:solidFill>
                  <a:schemeClr val="bg2">
                    <a:lumMod val="25000"/>
                  </a:schemeClr>
                </a:solidFill>
              </a:rPr>
              <a:t>?</a:t>
            </a:r>
          </a:p>
          <a:p>
            <a:pPr marL="0" indent="0">
              <a:buNone/>
            </a:pPr>
            <a:endParaRPr lang="ru-RU" sz="1000" b="1" u="sng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</a:rPr>
              <a:t>В газете 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«В 24 часа» 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</a:rPr>
              <a:t>размещается 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постановление администрации </a:t>
            </a:r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</a:rPr>
              <a:t>Пушкинкого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</a:rPr>
              <a:t>сельского поселения </a:t>
            </a:r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</a:rPr>
              <a:t>Гулькевичского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 района 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</a:rPr>
              <a:t>о назначении  публичных 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слушаний по проекту бюджета;</a:t>
            </a:r>
            <a:endParaRPr lang="ru-RU" b="1" i="1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 Объявление 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</a:rPr>
              <a:t>о проведении публичных 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слушаний размещается в общественных местах;</a:t>
            </a:r>
            <a:endParaRPr lang="ru-RU" b="1" i="1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Проект решения о бюджете размещается 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</a:rPr>
              <a:t>в сети «Интернет» на 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сайте Пушкинского 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</a:rPr>
              <a:t>сельского поселения </a:t>
            </a:r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</a:rPr>
              <a:t>Гулькевичского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</a:rPr>
              <a:t>района </a:t>
            </a:r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</a:rPr>
              <a:t>www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r>
              <a:rPr lang="en-US" b="1" i="1" dirty="0" smtClean="0">
                <a:solidFill>
                  <a:schemeClr val="bg2">
                    <a:lumMod val="25000"/>
                  </a:schemeClr>
                </a:solidFill>
              </a:rPr>
              <a:t>sp_pushk@mail.ru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</a:rPr>
              <a:t>в разделе «Публичные слушания».</a:t>
            </a:r>
          </a:p>
        </p:txBody>
      </p:sp>
    </p:spTree>
    <p:extLst>
      <p:ext uri="{BB962C8B-B14F-4D97-AF65-F5344CB8AC3E}">
        <p14:creationId xmlns:p14="http://schemas.microsoft.com/office/powerpoint/2010/main" val="279813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14982-648E-4F56-BC36-6D1FCED7F2E4}" type="slidenum">
              <a:rPr lang="ru-RU" smtClean="0"/>
              <a:t>8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6512511" cy="1143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Участие граждан в обсуждении проекта бюджета поселения на очередной      финансовый год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lang="ru-RU" b="1" u="sng" dirty="0" smtClean="0"/>
          </a:p>
          <a:p>
            <a:pPr marL="0" indent="0" algn="ctr">
              <a:buNone/>
            </a:pPr>
            <a:r>
              <a:rPr lang="ru-RU" sz="2400" b="1" u="sng" dirty="0" smtClean="0">
                <a:solidFill>
                  <a:schemeClr val="bg2">
                    <a:lumMod val="25000"/>
                  </a:schemeClr>
                </a:solidFill>
              </a:rPr>
              <a:t>Кто </a:t>
            </a:r>
            <a:r>
              <a:rPr lang="ru-RU" sz="2400" b="1" u="sng" dirty="0">
                <a:solidFill>
                  <a:schemeClr val="bg2">
                    <a:lumMod val="25000"/>
                  </a:schemeClr>
                </a:solidFill>
              </a:rPr>
              <a:t>может принять </a:t>
            </a:r>
            <a:r>
              <a:rPr lang="ru-RU" sz="2400" b="1" u="sng" dirty="0" smtClean="0">
                <a:solidFill>
                  <a:schemeClr val="bg2">
                    <a:lumMod val="25000"/>
                  </a:schemeClr>
                </a:solidFill>
              </a:rPr>
              <a:t>участие </a:t>
            </a:r>
            <a:r>
              <a:rPr lang="ru-RU" sz="2400" b="1" u="sng" dirty="0">
                <a:solidFill>
                  <a:schemeClr val="bg2">
                    <a:lumMod val="25000"/>
                  </a:schemeClr>
                </a:solidFill>
              </a:rPr>
              <a:t>в публичных слушаниях</a:t>
            </a:r>
            <a:r>
              <a:rPr lang="ru-RU" sz="2400" b="1" u="sng" dirty="0" smtClean="0">
                <a:solidFill>
                  <a:schemeClr val="bg2">
                    <a:lumMod val="25000"/>
                  </a:schemeClr>
                </a:solidFill>
              </a:rPr>
              <a:t>?</a:t>
            </a:r>
          </a:p>
          <a:p>
            <a:pPr marL="0" indent="0">
              <a:buNone/>
            </a:pPr>
            <a:endParaRPr lang="ru-RU" sz="1400" b="1" u="sng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</a:rPr>
              <a:t>Публичные слушания носят  открытый  </a:t>
            </a: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</a:rPr>
              <a:t>характер. </a:t>
            </a: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</a:rPr>
              <a:t>Принять в них участие могут  граждане РФ, достигшие  возраста 18 лет  и зарегистрированные по месту жительства  на </a:t>
            </a: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</a:rPr>
              <a:t>территории </a:t>
            </a: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</a:rPr>
              <a:t>Пушкинского </a:t>
            </a: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</a:rPr>
              <a:t>сельского поселения </a:t>
            </a:r>
            <a:r>
              <a:rPr lang="ru-RU" sz="2400" b="1" i="1" dirty="0" err="1" smtClean="0">
                <a:solidFill>
                  <a:schemeClr val="bg2">
                    <a:lumMod val="25000"/>
                  </a:schemeClr>
                </a:solidFill>
              </a:rPr>
              <a:t>Гулькевичского</a:t>
            </a: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</a:rPr>
              <a:t>района</a:t>
            </a:r>
            <a:endParaRPr lang="ru-RU" sz="2400" b="1" i="1" u="sng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14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14982-648E-4F56-BC36-6D1FCED7F2E4}" type="slidenum">
              <a:rPr lang="ru-RU" smtClean="0"/>
              <a:t>9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6512511" cy="1143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Участие граждан в обсуждении проекта бюджета поселения на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очередной      финансовый год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ru-RU" b="1" u="sng" dirty="0"/>
          </a:p>
          <a:p>
            <a:pPr marL="0" indent="0" algn="ctr">
              <a:buNone/>
            </a:pPr>
            <a:r>
              <a:rPr lang="ru-RU" sz="2400" b="1" u="sng" dirty="0" smtClean="0">
                <a:solidFill>
                  <a:schemeClr val="bg2">
                    <a:lumMod val="25000"/>
                  </a:schemeClr>
                </a:solidFill>
              </a:rPr>
              <a:t>Кто </a:t>
            </a:r>
            <a:r>
              <a:rPr lang="ru-RU" sz="2400" b="1" u="sng" dirty="0">
                <a:solidFill>
                  <a:schemeClr val="bg2">
                    <a:lumMod val="25000"/>
                  </a:schemeClr>
                </a:solidFill>
              </a:rPr>
              <a:t>может выступить  на публичных слушаниях</a:t>
            </a:r>
            <a:r>
              <a:rPr lang="ru-RU" sz="2400" b="1" u="sng" dirty="0" smtClean="0">
                <a:solidFill>
                  <a:schemeClr val="bg2">
                    <a:lumMod val="25000"/>
                  </a:schemeClr>
                </a:solidFill>
              </a:rPr>
              <a:t>?</a:t>
            </a:r>
          </a:p>
          <a:p>
            <a:pPr marL="0" indent="0" algn="ctr">
              <a:buNone/>
            </a:pPr>
            <a:endParaRPr lang="ru-RU" sz="1050" b="1" i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</a:rPr>
              <a:t>Эксперт </a:t>
            </a: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</a:rPr>
              <a:t>публичных слушаний, т.е. лицо, представившее в оргкомитет по проведению публичных слушаний в письменном виде предложения  и рекомендации по вопросам публичных </a:t>
            </a: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</a:rPr>
              <a:t>слушаний в установленные сроки</a:t>
            </a:r>
            <a:endParaRPr lang="ru-RU" sz="2400" b="1" i="1" u="sng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32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остав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7941</TotalTime>
  <Words>1524</Words>
  <Application>Microsoft Office PowerPoint</Application>
  <PresentationFormat>Экран (4:3)</PresentationFormat>
  <Paragraphs>234</Paragraphs>
  <Slides>27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Воздушный поток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Участие граждан в обсуждении проекта бюджета поселения на очередной              финансовый год </vt:lpstr>
      <vt:lpstr>Участие граждан в обсуждении проекта бюджета поселения на очередной              финансовый год</vt:lpstr>
      <vt:lpstr>Участие граждан в обсуждении проекта бюджета поселения на очередной     финансовый год</vt:lpstr>
      <vt:lpstr>Участие граждан в обсуждении проекта бюджета поселения на очередной      финансовый год</vt:lpstr>
      <vt:lpstr>Участие граждан в обсуждении проекта бюджета поселения на очередной      финансовый год</vt:lpstr>
      <vt:lpstr>Презентация PowerPoint</vt:lpstr>
      <vt:lpstr>ПРОГРАММНО-ЦЕЛЕВОЙ МЕТОД ПЛАНИРОВАНИЯ</vt:lpstr>
      <vt:lpstr>Презентация PowerPoint</vt:lpstr>
      <vt:lpstr>Основные приоритеты бюджетной и налоговой   политики Пушкинского сельского поселения  Гулькевичского района на 2019 год:</vt:lpstr>
      <vt:lpstr>Порядок рассмотрения проекта бюджета поселения на очередной финансовый год</vt:lpstr>
      <vt:lpstr>Порядок принятия бюджета поселения на очередной финансовый год</vt:lpstr>
      <vt:lpstr>Как формируется доходная часть бюджета поселения?</vt:lpstr>
      <vt:lpstr>Структура доходов бюджета поселения на 2019 год</vt:lpstr>
      <vt:lpstr>Объем поступлений доходов       в бюджет поселения</vt:lpstr>
      <vt:lpstr>Распределение бюджетных ассигнований по разделам классификации расходов бюджета поселения на 2019 год</vt:lpstr>
      <vt:lpstr>Презентация PowerPoint</vt:lpstr>
      <vt:lpstr>МУНИЦИПАЛЬНЫЕ ПРОГРАММЫ</vt:lpstr>
      <vt:lpstr> </vt:lpstr>
      <vt:lpstr>Презентация PowerPoint</vt:lpstr>
      <vt:lpstr>Презентация PowerPoint</vt:lpstr>
      <vt:lpstr>Отчет об исполнении бюджета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Томенко</dc:creator>
  <cp:lastModifiedBy>Пользователь Windows</cp:lastModifiedBy>
  <cp:revision>748</cp:revision>
  <cp:lastPrinted>2014-11-28T08:51:34Z</cp:lastPrinted>
  <dcterms:created xsi:type="dcterms:W3CDTF">2013-10-29T05:34:26Z</dcterms:created>
  <dcterms:modified xsi:type="dcterms:W3CDTF">2019-04-23T13:04:43Z</dcterms:modified>
</cp:coreProperties>
</file>